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51"/>
  </p:notesMasterIdLst>
  <p:sldIdLst>
    <p:sldId id="319" r:id="rId2"/>
    <p:sldId id="258" r:id="rId3"/>
    <p:sldId id="259" r:id="rId4"/>
    <p:sldId id="260" r:id="rId5"/>
    <p:sldId id="261" r:id="rId6"/>
    <p:sldId id="320" r:id="rId7"/>
    <p:sldId id="262" r:id="rId8"/>
    <p:sldId id="263" r:id="rId9"/>
    <p:sldId id="264" r:id="rId10"/>
    <p:sldId id="321" r:id="rId11"/>
    <p:sldId id="323" r:id="rId12"/>
    <p:sldId id="32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24" r:id="rId21"/>
    <p:sldId id="272" r:id="rId22"/>
    <p:sldId id="336" r:id="rId23"/>
    <p:sldId id="337" r:id="rId24"/>
    <p:sldId id="273" r:id="rId25"/>
    <p:sldId id="325" r:id="rId26"/>
    <p:sldId id="278" r:id="rId27"/>
    <p:sldId id="338" r:id="rId28"/>
    <p:sldId id="329" r:id="rId29"/>
    <p:sldId id="280" r:id="rId30"/>
    <p:sldId id="281" r:id="rId31"/>
    <p:sldId id="327" r:id="rId32"/>
    <p:sldId id="339" r:id="rId33"/>
    <p:sldId id="282" r:id="rId34"/>
    <p:sldId id="330" r:id="rId35"/>
    <p:sldId id="340" r:id="rId36"/>
    <p:sldId id="283" r:id="rId37"/>
    <p:sldId id="331" r:id="rId38"/>
    <p:sldId id="284" r:id="rId39"/>
    <p:sldId id="287" r:id="rId40"/>
    <p:sldId id="341" r:id="rId41"/>
    <p:sldId id="342" r:id="rId42"/>
    <p:sldId id="343" r:id="rId43"/>
    <p:sldId id="296" r:id="rId44"/>
    <p:sldId id="344" r:id="rId45"/>
    <p:sldId id="292" r:id="rId46"/>
    <p:sldId id="332" r:id="rId47"/>
    <p:sldId id="333" r:id="rId48"/>
    <p:sldId id="334" r:id="rId49"/>
    <p:sldId id="335" r:id="rId50"/>
  </p:sldIdLst>
  <p:sldSz cx="13004800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C0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236" y="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5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D44C59B1-E3B9-46EE-B61D-2F9E3D8FA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B794DC99-0E4F-46E5-8C98-97D22746624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9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A489-FA20-4DC5-84BD-2291E461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0C74F-6B5B-4742-B825-260B78010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EC9A-62E6-49A1-97C8-34F3C2155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AA0939F-4DB9-4050-8232-6C9C23209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83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CBC7-1011-4CFF-9908-FD4AAE8B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0DDE2-1CB5-40D8-AB8B-2DBF9C544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EE22-A243-4378-B6FA-018BB51D0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C85DDA-CDD4-49D1-8DD8-82278DB822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84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B5065-CE55-4095-93B8-599BB0F4C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77350" y="254000"/>
            <a:ext cx="2774950" cy="862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32E06-4BC4-4D97-BEAE-68FD7E400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54000"/>
            <a:ext cx="8172450" cy="862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E8CF-DFC0-41B8-9825-55A5E8F94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2E1393-3CBE-4622-8ED6-B67398E3DE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6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0F4-9239-49B9-B648-07F33FE1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F4F8-14F2-4047-882C-F228A4C38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0513-98E2-459C-9910-AE33A1679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4AFB38-51FF-48F1-A39B-B8A5F13C2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37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3CAC-7359-42CC-A464-D43DD674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7CD5-7899-4CCB-9434-28F7BDDF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18A1-B626-4C4C-86A3-7C74C3F77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300651-4D3A-4451-A1E3-ACA67DD011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06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7346-3370-478F-AA57-267AFD27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55C2-FE72-465A-9A65-098F78FDE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2C44E-46E2-40BB-96F4-4F1B72667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866BC-F026-4022-9C25-A7B4E5F71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2A13B9-628C-4913-9813-7A045B7154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2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AA8A-9A64-48E8-8E72-E5B2C8B4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F9ADB-140B-4637-9450-EDAAF754F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60082-6D43-4D4A-84A7-6D3BB6405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2C484-2608-4378-A7BD-BB77BEA23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CB3B0-6EF2-4B31-B0D2-24373C5AF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FCAAD-9ED3-4783-8736-3F68F7080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FCEDC-582A-40D3-90F5-08C0475FF5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14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4672-BC15-4442-A9F6-0813D291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E665C-4F2E-4DD4-83ED-BFC2F4546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01AF3D-DDBE-403D-9C87-9EBF5B2AB2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11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86400-9ECF-4217-A8F2-85EB255AE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7C68E7-F83E-403E-9CA3-03DDCDA23A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27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EDC0-2155-4BCC-90AF-2A599B52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F7CE-49FA-428A-B804-8C11DCEC8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E2E6-BB31-47A3-ADFF-0F8C42F2D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B63A9-0F92-47FD-84C4-A4BE073B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10AC50-5DC2-42E7-AB72-0281A92BCF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82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EA4A-DC7A-4487-8BA8-E06D561F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F9AA9-284B-41C6-8A2B-1BDB98320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ADAAA-56DF-45E0-A995-5E6FD6E5C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A18C9-3896-4045-9C2D-EF8C3990A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D2F861-854F-498B-A450-1E849F1172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32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808B10F3-2A2B-446C-962F-097509B775B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Medium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0C6AEFC0-42A2-4C39-8E2D-54A0B4BB23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600" b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fld id="{07B19EA6-AE77-4FAE-8B8E-6BDF1DC5F0D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03718C2-EE08-4E62-BC8C-3DFE6BBFC0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Neue Medium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9pPr>
    </p:titleStyle>
    <p:bodyStyle>
      <a:lvl1pPr marL="444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1pPr>
      <a:lvl2pPr marL="889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2pPr>
      <a:lvl3pPr marL="1333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3pPr>
      <a:lvl4pPr marL="17780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4pPr>
      <a:lvl5pPr marL="2222500" indent="-444500" algn="l" defTabSz="584200" rtl="0" fontAlgn="base" hangingPunct="0">
        <a:spcBef>
          <a:spcPts val="4200"/>
        </a:spcBef>
        <a:spcAft>
          <a:spcPct val="0"/>
        </a:spcAft>
        <a:buSzPct val="14500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tmp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8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4C41-BE39-4BDE-85A7-EE5306A1E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863572"/>
            <a:ext cx="9753600" cy="2546773"/>
          </a:xfrm>
        </p:spPr>
        <p:txBody>
          <a:bodyPr>
            <a:normAutofit fontScale="90000"/>
          </a:bodyPr>
          <a:lstStyle/>
          <a:p>
            <a:r>
              <a:rPr lang="en-HK" sz="7147" b="1" dirty="0"/>
              <a:t>MSDM 5003 Lecture 13</a:t>
            </a:r>
            <a:br>
              <a:rPr lang="en-HK" dirty="0"/>
            </a:br>
            <a:r>
              <a:rPr lang="en-HK" sz="4693" dirty="0"/>
              <a:t>30 November 2023</a:t>
            </a:r>
            <a:br>
              <a:rPr lang="en-HK" dirty="0"/>
            </a:br>
            <a:r>
              <a:rPr lang="en-HK" b="1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442E5-8462-4E8F-BAAA-A56BA7ADF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3526289"/>
            <a:ext cx="9753600" cy="5008111"/>
          </a:xfrm>
        </p:spPr>
        <p:txBody>
          <a:bodyPr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</a:p>
          <a:p>
            <a:pPr algn="l">
              <a:spcBef>
                <a:spcPts val="0"/>
              </a:spcBef>
            </a:pP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Gareth James, Daniela Witten, Trevor Hastie, Robert </a:t>
            </a:r>
            <a:r>
              <a:rPr lang="en-US" sz="32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, “An Introduction to Statistical Learning: with Applications in R”, 2</a:t>
            </a:r>
            <a:r>
              <a:rPr lang="en-US" sz="3200" b="0" i="0" u="none" strike="noStrike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3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Edition (Springer) Ch. 3</a:t>
            </a:r>
          </a:p>
          <a:p>
            <a:pPr algn="l">
              <a:spcBef>
                <a:spcPts val="0"/>
              </a:spcBef>
            </a:pPr>
            <a:endParaRPr lang="en-US" sz="3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Christopher Bishop, “Pattern Recognition and Machine Learning”, 2006 (Springer) Ch. 3</a:t>
            </a:r>
          </a:p>
          <a:p>
            <a:pPr algn="l">
              <a:spcBef>
                <a:spcPts val="0"/>
              </a:spcBef>
            </a:pPr>
            <a:endParaRPr lang="en-HK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HK" sz="3200" dirty="0">
                <a:latin typeface="Calibri" panose="020F0502020204030204" pitchFamily="34" charset="0"/>
                <a:cs typeface="Calibri" panose="020F0502020204030204" pitchFamily="34" charset="0"/>
              </a:rPr>
              <a:t>Acknowledgement: Prof Dong XIA, instructor of MSDM 5054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C1145-D1D0-2759-8C35-E6A0E46BD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837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Student’s </a:t>
            </a:r>
            <a:r>
              <a:rPr lang="en-US" sz="5400" i="1" dirty="0"/>
              <a:t>t</a:t>
            </a:r>
            <a:r>
              <a:rPr lang="en-US" sz="5400" dirty="0"/>
              <a:t>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Student’s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-distribution is the posterior distribution of a normal variable when the mean and variance are estimated from a finite number of samples. It has the form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𝜋𝜈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𝜈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called the degree of freedom.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𝜈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∞,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approaches the normal distribution. They have a greater chance for extreme values than normal distributions, hence the fatter tails.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  <a:blipFill>
                <a:blip r:embed="rId2"/>
                <a:stretch>
                  <a:fillRect l="-1757" t="-665" r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2D02E99-C358-4D30-AE6F-6E82C75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6172200"/>
            <a:ext cx="4595846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7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Hypothesis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7162800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errors can also be used to perform hypothesis tests on the coefficients.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 hypothesis: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𝑟𝑒𝑙𝑎𝑡𝑖𝑜𝑛𝑠h𝑖𝑝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=0).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Alternative hypothesis: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𝑠𝑜𝑚𝑒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𝑟𝑒𝑙𝑎𝑡𝑖𝑜𝑛𝑠h𝑖𝑝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-statistic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number of standard errors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away from 0, given by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=17.67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(approximately Gaussian),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-value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&lt;0.0001.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We can reject the null hypothesis.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7162800"/>
              </a:xfrm>
              <a:blipFill>
                <a:blip r:embed="rId2"/>
                <a:stretch>
                  <a:fillRect l="-2526" t="-3489" r="-2361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4AFB38-51FF-48F1-A39B-B8A5F13C25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sym typeface="Helvetica Neue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4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08100"/>
          </a:xfrm>
        </p:spPr>
        <p:txBody>
          <a:bodyPr/>
          <a:lstStyle/>
          <a:p>
            <a:r>
              <a:rPr lang="en-US" sz="5400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128000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errors can be used to compute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confidence intervals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Gaussian distribution, the 95% confidence interval of a variable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±1.96≈2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times the standard error.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t-distribution, the confidence interval is broader and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depends on the degree of freedom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example,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(degree of freedom = 2), the 95% confidence interval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−4.3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+4.3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example of advertising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=200.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95% confidence interval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0.0475−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1.972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0.0027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0.0475+(1.972)(0.0027)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=[0.042, 0.053].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$1,000 increase in TV advertising, there will be an average increase in sales of between 42 to 53 units.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128000"/>
              </a:xfrm>
              <a:blipFill>
                <a:blip r:embed="rId2"/>
                <a:stretch>
                  <a:fillRect l="-2526" t="-3076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4AFB38-51FF-48F1-A39B-B8A5F13C25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sym typeface="Helvetica Neue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7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13D9E2-9F13-39CA-CA5C-75369712D217}"/>
                  </a:ext>
                </a:extLst>
              </p:cNvPr>
              <p:cNvSpPr txBox="1"/>
              <p:nvPr/>
            </p:nvSpPr>
            <p:spPr>
              <a:xfrm>
                <a:off x="280988" y="2144151"/>
                <a:ext cx="12533312" cy="6494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(from ISLR) Hypothesis test on the coefficients</a:t>
                </a: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 hypothesis: No relationship between </a:t>
                </a:r>
                <a:r>
                  <a:rPr lang="en-US" sz="3200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3200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=0)</m:t>
                    </m:r>
                  </m:oMath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Alternative hypothesis: Some relationship between </a:t>
                </a:r>
                <a:r>
                  <a:rPr lang="en-US" sz="3200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3200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≠0)</m:t>
                    </m:r>
                  </m:oMath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advertising data: coefficients of the LSE for the regression on number of units sold on TV advertising budget. An increase of $1000 in the TV advertising budget would cause an increase of sales of about 50 units. 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13D9E2-9F13-39CA-CA5C-75369712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8" y="2144151"/>
                <a:ext cx="12533312" cy="6494085"/>
              </a:xfrm>
              <a:prstGeom prst="rect">
                <a:avLst/>
              </a:prstGeom>
              <a:blipFill>
                <a:blip r:embed="rId2"/>
                <a:stretch>
                  <a:fillRect l="-1216" t="-1221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89" name="Text Box 1">
            <a:extLst>
              <a:ext uri="{FF2B5EF4-FFF2-40B4-BE49-F238E27FC236}">
                <a16:creationId xmlns:a16="http://schemas.microsoft.com/office/drawing/2014/main" id="{22B32ADE-C8F7-4241-B08C-8E9DCE03EE9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D5CDE13-236A-429B-8AEF-09C683C6F564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FDD68668-0E15-4B21-A041-A66ED4C21F4F}"/>
              </a:ext>
            </a:extLst>
          </p:cNvPr>
          <p:cNvSpPr txBox="1">
            <a:spLocks/>
          </p:cNvSpPr>
          <p:nvPr/>
        </p:nvSpPr>
        <p:spPr bwMode="auto">
          <a:xfrm>
            <a:off x="3346999" y="754942"/>
            <a:ext cx="6142707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5400" b="0" dirty="0">
                <a:solidFill>
                  <a:schemeClr val="tx1"/>
                </a:solidFill>
              </a:rPr>
              <a:t>Statistical Inference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D7042254-B62C-4FC3-BF02-4B761A381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1" b="4870"/>
          <a:stretch/>
        </p:blipFill>
        <p:spPr bwMode="auto">
          <a:xfrm>
            <a:off x="654019" y="4301665"/>
            <a:ext cx="10496581" cy="199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30F3C865-E021-46E8-94FF-2EEDCA03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4" y="5363318"/>
            <a:ext cx="3413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9" name="Picture 11">
            <a:extLst>
              <a:ext uri="{FF2B5EF4-FFF2-40B4-BE49-F238E27FC236}">
                <a16:creationId xmlns:a16="http://schemas.microsoft.com/office/drawing/2014/main" id="{C8221F54-5077-44EF-80F9-43349BC0E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4" y="5851526"/>
            <a:ext cx="341313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00" name="Line 12">
            <a:extLst>
              <a:ext uri="{FF2B5EF4-FFF2-40B4-BE49-F238E27FC236}">
                <a16:creationId xmlns:a16="http://schemas.microsoft.com/office/drawing/2014/main" id="{1E94B0A2-F49F-4BE5-B9E8-E0F711C49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07400" y="6172198"/>
            <a:ext cx="838200" cy="292648"/>
          </a:xfrm>
          <a:prstGeom prst="line">
            <a:avLst/>
          </a:prstGeom>
          <a:noFill/>
          <a:ln w="38100" cap="flat" cmpd="sng">
            <a:solidFill>
              <a:srgbClr val="EE220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A61966B1-2603-48D7-92AD-FC92F3E83144}"/>
              </a:ext>
            </a:extLst>
          </p:cNvPr>
          <p:cNvSpPr txBox="1">
            <a:spLocks/>
          </p:cNvSpPr>
          <p:nvPr/>
        </p:nvSpPr>
        <p:spPr bwMode="auto">
          <a:xfrm>
            <a:off x="4673600" y="6464847"/>
            <a:ext cx="7799388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000" b="0" dirty="0">
                <a:solidFill>
                  <a:srgbClr val="FF280C"/>
                </a:solidFill>
                <a:latin typeface="Helvetica Neue Bold Condensed" charset="0"/>
                <a:ea typeface="Helvetica Neue Bold Condensed" charset="0"/>
                <a:cs typeface="Helvetica Neue Bold Condensed" charset="0"/>
                <a:sym typeface="Helvetica Neue Bold Condensed" charset="0"/>
              </a:rPr>
              <a:t>Smaller p-value indicates that this coefficient is more likely non-zero.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AB342-C860-4B58-9B69-5B1FF261C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F4D9543F-954B-42E3-88E8-E912FE7430A6}"/>
              </a:ext>
            </a:extLst>
          </p:cNvPr>
          <p:cNvSpPr txBox="1">
            <a:spLocks/>
          </p:cNvSpPr>
          <p:nvPr/>
        </p:nvSpPr>
        <p:spPr bwMode="auto">
          <a:xfrm>
            <a:off x="230188" y="5276850"/>
            <a:ext cx="2108200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>
                <a:solidFill>
                  <a:srgbClr val="FF1134"/>
                </a:solidFill>
              </a:rPr>
              <a:t>Example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B80B10C5-BCE8-417F-81C5-ACF3985B619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641DFCD-4D68-4222-88CC-0B9CAE0BD50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92AA7C34-37C0-49BF-A02B-2A3AFD0E7911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94EF3023-574C-478F-A63B-AFEE42E531C4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526D967D-0EDE-4340-8E77-CBB4CB0CB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268538"/>
            <a:ext cx="8462963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5E3B8664-BB7E-48BA-B6F7-D74AA5B2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217863"/>
            <a:ext cx="10783887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2" name="AutoShape 10">
            <a:extLst>
              <a:ext uri="{FF2B5EF4-FFF2-40B4-BE49-F238E27FC236}">
                <a16:creationId xmlns:a16="http://schemas.microsoft.com/office/drawing/2014/main" id="{523C57F2-7428-41C6-B8F4-1765412E6E8C}"/>
              </a:ext>
            </a:extLst>
          </p:cNvPr>
          <p:cNvSpPr>
            <a:spLocks/>
          </p:cNvSpPr>
          <p:nvPr/>
        </p:nvSpPr>
        <p:spPr bwMode="auto">
          <a:xfrm>
            <a:off x="455613" y="1879600"/>
            <a:ext cx="12091987" cy="2487613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3323" name="Text Box 11">
            <a:extLst>
              <a:ext uri="{FF2B5EF4-FFF2-40B4-BE49-F238E27FC236}">
                <a16:creationId xmlns:a16="http://schemas.microsoft.com/office/drawing/2014/main" id="{66BCDBFB-F9B3-436F-B7E6-541646D8C6C4}"/>
              </a:ext>
            </a:extLst>
          </p:cNvPr>
          <p:cNvSpPr txBox="1">
            <a:spLocks/>
          </p:cNvSpPr>
          <p:nvPr/>
        </p:nvSpPr>
        <p:spPr bwMode="auto">
          <a:xfrm>
            <a:off x="1160463" y="1660525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D64651CA-B669-4595-BC18-9E5A3C323E9C}"/>
              </a:ext>
            </a:extLst>
          </p:cNvPr>
          <p:cNvSpPr txBox="1">
            <a:spLocks/>
          </p:cNvSpPr>
          <p:nvPr/>
        </p:nvSpPr>
        <p:spPr bwMode="auto">
          <a:xfrm>
            <a:off x="555625" y="5948363"/>
            <a:ext cx="1063466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Consider the advertising data with three covariates: TV, radio, newspapers.</a:t>
            </a:r>
          </a:p>
          <a:p>
            <a:r>
              <a:rPr lang="en-US" altLang="en-US" sz="2500" b="0" i="1"/>
              <a:t>The number of covariates p=3</a:t>
            </a:r>
          </a:p>
        </p:txBody>
      </p:sp>
      <p:pic>
        <p:nvPicPr>
          <p:cNvPr id="13325" name="Picture 13">
            <a:extLst>
              <a:ext uri="{FF2B5EF4-FFF2-40B4-BE49-F238E27FC236}">
                <a16:creationId xmlns:a16="http://schemas.microsoft.com/office/drawing/2014/main" id="{B6433ADE-B487-453D-94B5-76AF2E51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869113"/>
            <a:ext cx="100488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6" name="AutoShape 14">
            <a:extLst>
              <a:ext uri="{FF2B5EF4-FFF2-40B4-BE49-F238E27FC236}">
                <a16:creationId xmlns:a16="http://schemas.microsoft.com/office/drawing/2014/main" id="{01394B96-920B-4CE0-998C-FE278289F18D}"/>
              </a:ext>
            </a:extLst>
          </p:cNvPr>
          <p:cNvSpPr>
            <a:spLocks/>
          </p:cNvSpPr>
          <p:nvPr/>
        </p:nvSpPr>
        <p:spPr bwMode="auto">
          <a:xfrm>
            <a:off x="257175" y="5276850"/>
            <a:ext cx="12214225" cy="3314700"/>
          </a:xfrm>
          <a:prstGeom prst="roundRect">
            <a:avLst>
              <a:gd name="adj" fmla="val 18917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A6ABF-2E86-4C94-A7FC-EB153B5E61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>
            <a:extLst>
              <a:ext uri="{FF2B5EF4-FFF2-40B4-BE49-F238E27FC236}">
                <a16:creationId xmlns:a16="http://schemas.microsoft.com/office/drawing/2014/main" id="{9D6D236D-24B9-4490-BA0B-17C68F8E0934}"/>
              </a:ext>
            </a:extLst>
          </p:cNvPr>
          <p:cNvSpPr>
            <a:spLocks/>
          </p:cNvSpPr>
          <p:nvPr/>
        </p:nvSpPr>
        <p:spPr bwMode="auto">
          <a:xfrm>
            <a:off x="282575" y="5154613"/>
            <a:ext cx="12438063" cy="3429000"/>
          </a:xfrm>
          <a:prstGeom prst="roundRect">
            <a:avLst>
              <a:gd name="adj" fmla="val 18282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20846109-5A39-4174-AD3C-D2A6B7C9ACFB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14E46758-9F8C-41E6-864C-7C27D886FBF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3D346BDD-BBCA-4003-8CDE-9F62FCD21819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8B1A111B-8D4B-43D6-A87F-BEC57022EA42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4345" name="Picture 9">
            <a:extLst>
              <a:ext uri="{FF2B5EF4-FFF2-40B4-BE49-F238E27FC236}">
                <a16:creationId xmlns:a16="http://schemas.microsoft.com/office/drawing/2014/main" id="{3989389D-58AB-4700-91AA-DBD82EC46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324100"/>
            <a:ext cx="732948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C4E2283A-00B1-49A6-AB2B-78AE7669A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59125"/>
            <a:ext cx="5192713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7" name="Picture 11">
            <a:extLst>
              <a:ext uri="{FF2B5EF4-FFF2-40B4-BE49-F238E27FC236}">
                <a16:creationId xmlns:a16="http://schemas.microsoft.com/office/drawing/2014/main" id="{C751D65F-8CEC-4072-8ED5-BC8C13AC6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63" y="3127375"/>
            <a:ext cx="252412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9BD25A20-D679-46E1-9820-FF136C381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3579813"/>
            <a:ext cx="47625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9" name="AutoShape 13">
            <a:extLst>
              <a:ext uri="{FF2B5EF4-FFF2-40B4-BE49-F238E27FC236}">
                <a16:creationId xmlns:a16="http://schemas.microsoft.com/office/drawing/2014/main" id="{696E888E-87A7-4798-BD43-B476C3CF400F}"/>
              </a:ext>
            </a:extLst>
          </p:cNvPr>
          <p:cNvSpPr>
            <a:spLocks/>
          </p:cNvSpPr>
          <p:nvPr/>
        </p:nvSpPr>
        <p:spPr bwMode="auto">
          <a:xfrm>
            <a:off x="207963" y="2292350"/>
            <a:ext cx="12587287" cy="1992313"/>
          </a:xfrm>
          <a:prstGeom prst="roundRect">
            <a:avLst>
              <a:gd name="adj" fmla="val 31449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EC820C95-605E-4FA3-86BB-0BE652A42437}"/>
              </a:ext>
            </a:extLst>
          </p:cNvPr>
          <p:cNvSpPr txBox="1">
            <a:spLocks/>
          </p:cNvSpPr>
          <p:nvPr/>
        </p:nvSpPr>
        <p:spPr bwMode="auto">
          <a:xfrm>
            <a:off x="473075" y="5484813"/>
            <a:ext cx="54832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Derivative (formally called gradient) of </a:t>
            </a:r>
          </a:p>
        </p:txBody>
      </p:sp>
      <p:pic>
        <p:nvPicPr>
          <p:cNvPr id="14351" name="Picture 15">
            <a:extLst>
              <a:ext uri="{FF2B5EF4-FFF2-40B4-BE49-F238E27FC236}">
                <a16:creationId xmlns:a16="http://schemas.microsoft.com/office/drawing/2014/main" id="{4598C257-D021-42C0-8EED-5949560EF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5270500"/>
            <a:ext cx="22034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52" name="Picture 16">
            <a:extLst>
              <a:ext uri="{FF2B5EF4-FFF2-40B4-BE49-F238E27FC236}">
                <a16:creationId xmlns:a16="http://schemas.microsoft.com/office/drawing/2014/main" id="{1DF93F3E-BF67-4A43-8CA6-C74B9C530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6442075"/>
            <a:ext cx="77851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53" name="Text Box 17">
            <a:extLst>
              <a:ext uri="{FF2B5EF4-FFF2-40B4-BE49-F238E27FC236}">
                <a16:creationId xmlns:a16="http://schemas.microsoft.com/office/drawing/2014/main" id="{DE2D0DD0-24CF-4D44-8891-CF0EE520EA0B}"/>
              </a:ext>
            </a:extLst>
          </p:cNvPr>
          <p:cNvSpPr txBox="1">
            <a:spLocks/>
          </p:cNvSpPr>
          <p:nvPr/>
        </p:nvSpPr>
        <p:spPr bwMode="auto">
          <a:xfrm>
            <a:off x="563563" y="7705725"/>
            <a:ext cx="510698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Setting the gradient zero and solve </a:t>
            </a:r>
          </a:p>
        </p:txBody>
      </p:sp>
      <p:pic>
        <p:nvPicPr>
          <p:cNvPr id="14354" name="Picture 18">
            <a:extLst>
              <a:ext uri="{FF2B5EF4-FFF2-40B4-BE49-F238E27FC236}">
                <a16:creationId xmlns:a16="http://schemas.microsoft.com/office/drawing/2014/main" id="{49906703-2BA2-4E06-98D9-3F4F5EEAA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7831138"/>
            <a:ext cx="255587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0CAEA-021D-4CF3-9390-1C92E064F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>
            <a:extLst>
              <a:ext uri="{FF2B5EF4-FFF2-40B4-BE49-F238E27FC236}">
                <a16:creationId xmlns:a16="http://schemas.microsoft.com/office/drawing/2014/main" id="{149E90BD-DA41-4C1E-A92A-A90ACE9A724D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365D1128-D1C9-4CEF-9F01-76996E4CE086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5367" name="Picture 7">
            <a:extLst>
              <a:ext uri="{FF2B5EF4-FFF2-40B4-BE49-F238E27FC236}">
                <a16:creationId xmlns:a16="http://schemas.microsoft.com/office/drawing/2014/main" id="{84A3B213-DCF1-497F-8A22-17545F06E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2216150"/>
            <a:ext cx="10377487" cy="663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8" name="Text Box 8">
            <a:extLst>
              <a:ext uri="{FF2B5EF4-FFF2-40B4-BE49-F238E27FC236}">
                <a16:creationId xmlns:a16="http://schemas.microsoft.com/office/drawing/2014/main" id="{6EB0252D-2775-4EC8-AAFB-E361A67C976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4B9063D5-48B5-4B3B-94B0-ECC3612C1DC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B04E2-B55C-45EC-9117-6AC5612599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>
            <a:extLst>
              <a:ext uri="{FF2B5EF4-FFF2-40B4-BE49-F238E27FC236}">
                <a16:creationId xmlns:a16="http://schemas.microsoft.com/office/drawing/2014/main" id="{BA40B043-FF01-478D-8FA8-091BA7A54FFC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4E86875C-A369-4F6D-9577-55E5F4132F65}"/>
              </a:ext>
            </a:extLst>
          </p:cNvPr>
          <p:cNvSpPr txBox="1">
            <a:spLocks/>
          </p:cNvSpPr>
          <p:nvPr/>
        </p:nvSpPr>
        <p:spPr bwMode="auto">
          <a:xfrm>
            <a:off x="4559300" y="1392238"/>
            <a:ext cx="38846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</a:t>
            </a:r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40C8C869-C3AC-48C1-AA66-4402E17E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463800"/>
            <a:ext cx="11976100" cy="5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2" name="Text Box 8">
            <a:extLst>
              <a:ext uri="{FF2B5EF4-FFF2-40B4-BE49-F238E27FC236}">
                <a16:creationId xmlns:a16="http://schemas.microsoft.com/office/drawing/2014/main" id="{ECFC06CA-A369-4CFC-9787-82EA0E02DF8C}"/>
              </a:ext>
            </a:extLst>
          </p:cNvPr>
          <p:cNvSpPr txBox="1">
            <a:spLocks/>
          </p:cNvSpPr>
          <p:nvPr/>
        </p:nvSpPr>
        <p:spPr bwMode="auto">
          <a:xfrm>
            <a:off x="530225" y="2454275"/>
            <a:ext cx="4003675" cy="473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>
                <a:solidFill>
                  <a:srgbClr val="FF1134"/>
                </a:solidFill>
              </a:rPr>
              <a:t>Inference provided by R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9CEE991A-BBA6-4743-BF93-6FA58D4A782F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4D00BBC-E1AF-4852-ABEA-78536A67B917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11CF8-9802-4DC1-A1BA-F73F4493F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>
            <a:extLst>
              <a:ext uri="{FF2B5EF4-FFF2-40B4-BE49-F238E27FC236}">
                <a16:creationId xmlns:a16="http://schemas.microsoft.com/office/drawing/2014/main" id="{33CD5195-14DA-448D-BE90-861FF3172DA9}"/>
              </a:ext>
            </a:extLst>
          </p:cNvPr>
          <p:cNvSpPr>
            <a:spLocks/>
          </p:cNvSpPr>
          <p:nvPr/>
        </p:nvSpPr>
        <p:spPr bwMode="auto">
          <a:xfrm>
            <a:off x="207963" y="1938338"/>
            <a:ext cx="12587287" cy="4416425"/>
          </a:xfrm>
          <a:prstGeom prst="roundRect">
            <a:avLst>
              <a:gd name="adj" fmla="val 1419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3695F6E4-0ED7-4D87-9D26-982719EA97EE}"/>
              </a:ext>
            </a:extLst>
          </p:cNvPr>
          <p:cNvSpPr txBox="1">
            <a:spLocks/>
          </p:cNvSpPr>
          <p:nvPr/>
        </p:nvSpPr>
        <p:spPr bwMode="auto">
          <a:xfrm>
            <a:off x="3446463" y="746125"/>
            <a:ext cx="56022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3.2 Multiple Linear Regression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B852D831-06E1-4B83-89E0-1849738E1912}"/>
              </a:ext>
            </a:extLst>
          </p:cNvPr>
          <p:cNvSpPr txBox="1">
            <a:spLocks/>
          </p:cNvSpPr>
          <p:nvPr/>
        </p:nvSpPr>
        <p:spPr bwMode="auto">
          <a:xfrm>
            <a:off x="5314950" y="1392238"/>
            <a:ext cx="2373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Matrix Notation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CF630905-45EE-4744-B4DC-EFF359694A98}"/>
              </a:ext>
            </a:extLst>
          </p:cNvPr>
          <p:cNvSpPr txBox="1">
            <a:spLocks/>
          </p:cNvSpPr>
          <p:nvPr/>
        </p:nvSpPr>
        <p:spPr bwMode="auto">
          <a:xfrm>
            <a:off x="195263" y="2074863"/>
            <a:ext cx="3548062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In this chapter, we write </a:t>
            </a:r>
          </a:p>
        </p:txBody>
      </p:sp>
      <p:pic>
        <p:nvPicPr>
          <p:cNvPr id="17417" name="Picture 9">
            <a:extLst>
              <a:ext uri="{FF2B5EF4-FFF2-40B4-BE49-F238E27FC236}">
                <a16:creationId xmlns:a16="http://schemas.microsoft.com/office/drawing/2014/main" id="{AE890729-4021-43FE-BC04-6C3BEA7E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819400"/>
            <a:ext cx="614045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E1A84187-E502-47D0-9BCE-6293CB9E4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388" y="2828925"/>
            <a:ext cx="25400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9" name="Picture 11">
            <a:extLst>
              <a:ext uri="{FF2B5EF4-FFF2-40B4-BE49-F238E27FC236}">
                <a16:creationId xmlns:a16="http://schemas.microsoft.com/office/drawing/2014/main" id="{2CC7714F-A78C-4E40-948E-EEB6289D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5530850"/>
            <a:ext cx="5305425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0" name="Text Box 12">
            <a:extLst>
              <a:ext uri="{FF2B5EF4-FFF2-40B4-BE49-F238E27FC236}">
                <a16:creationId xmlns:a16="http://schemas.microsoft.com/office/drawing/2014/main" id="{50A9CD06-6FCA-4DB6-B3A6-B6EFF1C7022A}"/>
              </a:ext>
            </a:extLst>
          </p:cNvPr>
          <p:cNvSpPr txBox="1">
            <a:spLocks/>
          </p:cNvSpPr>
          <p:nvPr/>
        </p:nvSpPr>
        <p:spPr bwMode="auto">
          <a:xfrm>
            <a:off x="515938" y="6894513"/>
            <a:ext cx="820737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Then</a:t>
            </a:r>
          </a:p>
        </p:txBody>
      </p:sp>
      <p:pic>
        <p:nvPicPr>
          <p:cNvPr id="17421" name="Picture 13">
            <a:extLst>
              <a:ext uri="{FF2B5EF4-FFF2-40B4-BE49-F238E27FC236}">
                <a16:creationId xmlns:a16="http://schemas.microsoft.com/office/drawing/2014/main" id="{94B2B861-D9C4-4489-882E-FBBCBD4A4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6877050"/>
            <a:ext cx="9939337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2" name="AutoShape 14">
            <a:extLst>
              <a:ext uri="{FF2B5EF4-FFF2-40B4-BE49-F238E27FC236}">
                <a16:creationId xmlns:a16="http://schemas.microsoft.com/office/drawing/2014/main" id="{C8ED5B94-437F-4843-89CC-C053C8268463}"/>
              </a:ext>
            </a:extLst>
          </p:cNvPr>
          <p:cNvSpPr>
            <a:spLocks/>
          </p:cNvSpPr>
          <p:nvPr/>
        </p:nvSpPr>
        <p:spPr bwMode="auto">
          <a:xfrm>
            <a:off x="282575" y="6573838"/>
            <a:ext cx="12438063" cy="2500312"/>
          </a:xfrm>
          <a:prstGeom prst="roundRect">
            <a:avLst>
              <a:gd name="adj" fmla="val 25069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11D089CC-82EA-4394-B492-76FD1EB50EA9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07D72DE-A1CE-4AFD-B627-BBA00034281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77C63-F20C-4958-8778-93E3D60C45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>
            <a:extLst>
              <a:ext uri="{FF2B5EF4-FFF2-40B4-BE49-F238E27FC236}">
                <a16:creationId xmlns:a16="http://schemas.microsoft.com/office/drawing/2014/main" id="{B51290CC-13CE-43F6-8082-732E25692A13}"/>
              </a:ext>
            </a:extLst>
          </p:cNvPr>
          <p:cNvSpPr>
            <a:spLocks/>
          </p:cNvSpPr>
          <p:nvPr/>
        </p:nvSpPr>
        <p:spPr bwMode="auto">
          <a:xfrm>
            <a:off x="282575" y="5561013"/>
            <a:ext cx="12438063" cy="1827212"/>
          </a:xfrm>
          <a:prstGeom prst="roundRect">
            <a:avLst>
              <a:gd name="adj" fmla="val 3431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2D5BBD55-8A8A-4D96-B0CF-DA3517182EAC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A32E233E-7FE4-42FC-812E-3B1250EF4C5A}"/>
              </a:ext>
            </a:extLst>
          </p:cNvPr>
          <p:cNvSpPr txBox="1">
            <a:spLocks/>
          </p:cNvSpPr>
          <p:nvPr/>
        </p:nvSpPr>
        <p:spPr bwMode="auto">
          <a:xfrm>
            <a:off x="346075" y="1800225"/>
            <a:ext cx="861695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The least squares criterion is to minimize the sum of squares</a:t>
            </a: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92B3D418-EDEA-4627-B8DB-E93C0E58B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2401888"/>
            <a:ext cx="5557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1" name="Text Box 9">
            <a:extLst>
              <a:ext uri="{FF2B5EF4-FFF2-40B4-BE49-F238E27FC236}">
                <a16:creationId xmlns:a16="http://schemas.microsoft.com/office/drawing/2014/main" id="{18FC94CE-2BDA-4C60-B32A-A618C696B6DB}"/>
              </a:ext>
            </a:extLst>
          </p:cNvPr>
          <p:cNvSpPr txBox="1">
            <a:spLocks/>
          </p:cNvSpPr>
          <p:nvPr/>
        </p:nvSpPr>
        <p:spPr bwMode="auto">
          <a:xfrm>
            <a:off x="352425" y="3533775"/>
            <a:ext cx="688181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Using matrix algebra, it is equivalently written as</a:t>
            </a:r>
          </a:p>
        </p:txBody>
      </p: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F94D1FA9-A12D-484F-97CB-FCE74292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4135438"/>
            <a:ext cx="6872287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3" name="AutoShape 11">
            <a:extLst>
              <a:ext uri="{FF2B5EF4-FFF2-40B4-BE49-F238E27FC236}">
                <a16:creationId xmlns:a16="http://schemas.microsoft.com/office/drawing/2014/main" id="{102DE36A-672C-46C3-B6F9-0BE1103D88B1}"/>
              </a:ext>
            </a:extLst>
          </p:cNvPr>
          <p:cNvSpPr>
            <a:spLocks/>
          </p:cNvSpPr>
          <p:nvPr/>
        </p:nvSpPr>
        <p:spPr bwMode="auto">
          <a:xfrm>
            <a:off x="207963" y="1651000"/>
            <a:ext cx="12587287" cy="3444875"/>
          </a:xfrm>
          <a:prstGeom prst="roundRect">
            <a:avLst>
              <a:gd name="adj" fmla="val 18199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DEECAAF1-4BA8-4DE2-A807-45B0F990E921}"/>
              </a:ext>
            </a:extLst>
          </p:cNvPr>
          <p:cNvSpPr txBox="1">
            <a:spLocks/>
          </p:cNvSpPr>
          <p:nvPr/>
        </p:nvSpPr>
        <p:spPr bwMode="auto">
          <a:xfrm>
            <a:off x="473075" y="5794375"/>
            <a:ext cx="111474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>
                <a:solidFill>
                  <a:srgbClr val="FF0614"/>
                </a:solidFill>
              </a:rPr>
              <a:t>By the first order optimality condition (zeroing the gradient), the LSE of          is</a:t>
            </a:r>
          </a:p>
        </p:txBody>
      </p:sp>
      <p:pic>
        <p:nvPicPr>
          <p:cNvPr id="18445" name="Picture 13">
            <a:extLst>
              <a:ext uri="{FF2B5EF4-FFF2-40B4-BE49-F238E27FC236}">
                <a16:creationId xmlns:a16="http://schemas.microsoft.com/office/drawing/2014/main" id="{E8CEF7AD-CA92-49C5-8A69-247F40726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900" y="5842000"/>
            <a:ext cx="254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44463CC0-4718-4A75-86B7-7E1DF322A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6584950"/>
            <a:ext cx="37465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7" name="AutoShape 15">
            <a:extLst>
              <a:ext uri="{FF2B5EF4-FFF2-40B4-BE49-F238E27FC236}">
                <a16:creationId xmlns:a16="http://schemas.microsoft.com/office/drawing/2014/main" id="{E931F585-95FF-4902-AE18-65C4ABD234FE}"/>
              </a:ext>
            </a:extLst>
          </p:cNvPr>
          <p:cNvSpPr>
            <a:spLocks/>
          </p:cNvSpPr>
          <p:nvPr/>
        </p:nvSpPr>
        <p:spPr bwMode="auto">
          <a:xfrm>
            <a:off x="207963" y="7851775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965D7660-5629-436F-81EC-60F673B1ACCF}"/>
              </a:ext>
            </a:extLst>
          </p:cNvPr>
          <p:cNvSpPr txBox="1">
            <a:spLocks/>
          </p:cNvSpPr>
          <p:nvPr/>
        </p:nvSpPr>
        <p:spPr bwMode="auto">
          <a:xfrm>
            <a:off x="484188" y="8050213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Fitted value</a:t>
            </a:r>
          </a:p>
        </p:txBody>
      </p:sp>
      <p:pic>
        <p:nvPicPr>
          <p:cNvPr id="18449" name="Picture 17">
            <a:extLst>
              <a:ext uri="{FF2B5EF4-FFF2-40B4-BE49-F238E27FC236}">
                <a16:creationId xmlns:a16="http://schemas.microsoft.com/office/drawing/2014/main" id="{315029CC-5B8C-4630-B807-88DF3A42A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7997825"/>
            <a:ext cx="1549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50" name="Text Box 18">
            <a:extLst>
              <a:ext uri="{FF2B5EF4-FFF2-40B4-BE49-F238E27FC236}">
                <a16:creationId xmlns:a16="http://schemas.microsoft.com/office/drawing/2014/main" id="{993E148C-9B2A-44D5-BF06-D62DC3C7CC8A}"/>
              </a:ext>
            </a:extLst>
          </p:cNvPr>
          <p:cNvSpPr txBox="1">
            <a:spLocks/>
          </p:cNvSpPr>
          <p:nvPr/>
        </p:nvSpPr>
        <p:spPr bwMode="auto">
          <a:xfrm>
            <a:off x="6348413" y="8050213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</a:t>
            </a:r>
          </a:p>
        </p:txBody>
      </p:sp>
      <p:pic>
        <p:nvPicPr>
          <p:cNvPr id="18451" name="Picture 19">
            <a:extLst>
              <a:ext uri="{FF2B5EF4-FFF2-40B4-BE49-F238E27FC236}">
                <a16:creationId xmlns:a16="http://schemas.microsoft.com/office/drawing/2014/main" id="{1C864367-C3C2-4E45-8F38-2030A6B9C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50" y="8048625"/>
            <a:ext cx="19177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52" name="Text Box 20">
            <a:extLst>
              <a:ext uri="{FF2B5EF4-FFF2-40B4-BE49-F238E27FC236}">
                <a16:creationId xmlns:a16="http://schemas.microsoft.com/office/drawing/2014/main" id="{E0A90E24-46AC-43E7-B3D2-A7DBD9470E4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3CADFE2A-54EB-4F55-94C6-47B6D81B5B9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19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156B0-400A-4210-947D-0292EDBE5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3CA3A1FD-FFAC-44D6-8BA9-534E47F565AE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12A6A79-CF26-449B-A349-71A02AF5D4F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D5EDDD20-9A61-40C6-8203-398E24070DDA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5127" name="Text Box 7">
            <a:extLst>
              <a:ext uri="{FF2B5EF4-FFF2-40B4-BE49-F238E27FC236}">
                <a16:creationId xmlns:a16="http://schemas.microsoft.com/office/drawing/2014/main" id="{87C8FA3E-E2EC-4E23-A611-F75926EF5C18}"/>
              </a:ext>
            </a:extLst>
          </p:cNvPr>
          <p:cNvSpPr txBox="1">
            <a:spLocks/>
          </p:cNvSpPr>
          <p:nvPr/>
        </p:nvSpPr>
        <p:spPr bwMode="auto">
          <a:xfrm>
            <a:off x="5524500" y="1266825"/>
            <a:ext cx="19542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Formulation 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766EDBEA-8313-463F-828E-D946512A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630488"/>
            <a:ext cx="8462963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5747B616-2026-4341-9942-0AD3AB77A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578225"/>
            <a:ext cx="10783887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0" name="AutoShape 10">
            <a:extLst>
              <a:ext uri="{FF2B5EF4-FFF2-40B4-BE49-F238E27FC236}">
                <a16:creationId xmlns:a16="http://schemas.microsoft.com/office/drawing/2014/main" id="{F98D9D5F-A545-4A7F-9600-16786EAD7B13}"/>
              </a:ext>
            </a:extLst>
          </p:cNvPr>
          <p:cNvSpPr>
            <a:spLocks/>
          </p:cNvSpPr>
          <p:nvPr/>
        </p:nvSpPr>
        <p:spPr bwMode="auto">
          <a:xfrm>
            <a:off x="455613" y="2241550"/>
            <a:ext cx="12091987" cy="2487613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1" name="Text Box 11">
            <a:extLst>
              <a:ext uri="{FF2B5EF4-FFF2-40B4-BE49-F238E27FC236}">
                <a16:creationId xmlns:a16="http://schemas.microsoft.com/office/drawing/2014/main" id="{D760828A-62B2-482F-94D2-C97AEC54CED9}"/>
              </a:ext>
            </a:extLst>
          </p:cNvPr>
          <p:cNvSpPr txBox="1">
            <a:spLocks/>
          </p:cNvSpPr>
          <p:nvPr/>
        </p:nvSpPr>
        <p:spPr bwMode="auto">
          <a:xfrm>
            <a:off x="1160463" y="2022475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D087FDB7-F742-4B90-B6FF-3C65749FC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5857875"/>
            <a:ext cx="1135380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3" name="Picture 13">
            <a:extLst>
              <a:ext uri="{FF2B5EF4-FFF2-40B4-BE49-F238E27FC236}">
                <a16:creationId xmlns:a16="http://schemas.microsoft.com/office/drawing/2014/main" id="{00A7E07C-EB1B-46C8-9A70-7719F72B7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6907212"/>
            <a:ext cx="109982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396A291-ACE8-4D2A-A9C6-32E37405B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8188325"/>
            <a:ext cx="111506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5" name="AutoShape 15">
            <a:extLst>
              <a:ext uri="{FF2B5EF4-FFF2-40B4-BE49-F238E27FC236}">
                <a16:creationId xmlns:a16="http://schemas.microsoft.com/office/drawing/2014/main" id="{AAF76D78-2D46-4F1A-A5AA-15DDBB98EA15}"/>
              </a:ext>
            </a:extLst>
          </p:cNvPr>
          <p:cNvSpPr>
            <a:spLocks/>
          </p:cNvSpPr>
          <p:nvPr/>
        </p:nvSpPr>
        <p:spPr bwMode="auto">
          <a:xfrm>
            <a:off x="417513" y="8051800"/>
            <a:ext cx="12212637" cy="120967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6" name="AutoShape 16">
            <a:extLst>
              <a:ext uri="{FF2B5EF4-FFF2-40B4-BE49-F238E27FC236}">
                <a16:creationId xmlns:a16="http://schemas.microsoft.com/office/drawing/2014/main" id="{9DC6052E-A850-47CC-BCCD-750D2F69EBCF}"/>
              </a:ext>
            </a:extLst>
          </p:cNvPr>
          <p:cNvSpPr>
            <a:spLocks/>
          </p:cNvSpPr>
          <p:nvPr/>
        </p:nvSpPr>
        <p:spPr bwMode="auto">
          <a:xfrm>
            <a:off x="395288" y="6762750"/>
            <a:ext cx="12212637" cy="728662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7" name="AutoShape 17">
            <a:extLst>
              <a:ext uri="{FF2B5EF4-FFF2-40B4-BE49-F238E27FC236}">
                <a16:creationId xmlns:a16="http://schemas.microsoft.com/office/drawing/2014/main" id="{ABD23854-A6FF-4EA8-B9BB-517BDA0C5F18}"/>
              </a:ext>
            </a:extLst>
          </p:cNvPr>
          <p:cNvSpPr>
            <a:spLocks/>
          </p:cNvSpPr>
          <p:nvPr/>
        </p:nvSpPr>
        <p:spPr bwMode="auto">
          <a:xfrm>
            <a:off x="395288" y="5791200"/>
            <a:ext cx="12212637" cy="728662"/>
          </a:xfrm>
          <a:prstGeom prst="roundRect">
            <a:avLst>
              <a:gd name="adj" fmla="val 50000"/>
            </a:avLst>
          </a:prstGeom>
          <a:solidFill>
            <a:srgbClr val="1DB100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38" name="Text Box 18">
            <a:extLst>
              <a:ext uri="{FF2B5EF4-FFF2-40B4-BE49-F238E27FC236}">
                <a16:creationId xmlns:a16="http://schemas.microsoft.com/office/drawing/2014/main" id="{895466F6-8717-460B-99A5-3F1F303478BF}"/>
              </a:ext>
            </a:extLst>
          </p:cNvPr>
          <p:cNvSpPr txBox="1">
            <a:spLocks/>
          </p:cNvSpPr>
          <p:nvPr/>
        </p:nvSpPr>
        <p:spPr bwMode="auto">
          <a:xfrm>
            <a:off x="180975" y="7818437"/>
            <a:ext cx="1535113" cy="411163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000" i="1"/>
              <a:t>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3799D-857E-4068-8B24-48A4F1F08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" name="AutoShape 17">
            <a:extLst>
              <a:ext uri="{FF2B5EF4-FFF2-40B4-BE49-F238E27FC236}">
                <a16:creationId xmlns:a16="http://schemas.microsoft.com/office/drawing/2014/main" id="{BAA16079-6DBD-61D0-5BA2-5AAADB0C969C}"/>
              </a:ext>
            </a:extLst>
          </p:cNvPr>
          <p:cNvSpPr>
            <a:spLocks/>
          </p:cNvSpPr>
          <p:nvPr/>
        </p:nvSpPr>
        <p:spPr bwMode="auto">
          <a:xfrm>
            <a:off x="392112" y="4910138"/>
            <a:ext cx="12212637" cy="728662"/>
          </a:xfrm>
          <a:prstGeom prst="roundRect">
            <a:avLst>
              <a:gd name="adj" fmla="val 50000"/>
            </a:avLst>
          </a:prstGeom>
          <a:solidFill>
            <a:srgbClr val="FFFF00">
              <a:alpha val="12029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CF2FA-6B8A-0AC4-D642-6398C2B638B0}"/>
              </a:ext>
            </a:extLst>
          </p:cNvPr>
          <p:cNvSpPr txBox="1"/>
          <p:nvPr/>
        </p:nvSpPr>
        <p:spPr>
          <a:xfrm>
            <a:off x="716745" y="4977825"/>
            <a:ext cx="906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1" dirty="0">
                <a:latin typeface="Helvetica Neue Medium"/>
              </a:rPr>
              <a:t>p</a:t>
            </a:r>
            <a:r>
              <a:rPr lang="en-US" sz="3200" b="0" dirty="0">
                <a:latin typeface="Helvetica Neue Medium"/>
              </a:rPr>
              <a:t> = number of predictors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  <a:blipFill>
                <a:blip r:embed="rId2"/>
                <a:stretch>
                  <a:fillRect b="-1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m:rPr>
                        <m:brk m:alnAt="23"/>
                      </m:rP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  <m:brk m:alnAt="23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𝐗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3"/>
                              </m:rP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m:rPr>
                                <m:brk m:alnAt="23"/>
                              </m:rP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𝐗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’s: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⇒  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8248650"/>
              </a:xfrm>
              <a:blipFill>
                <a:blip r:embed="rId3"/>
                <a:stretch>
                  <a:fillRect l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7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pic>
        <p:nvPicPr>
          <p:cNvPr id="19463" name="Picture 7">
            <a:extLst>
              <a:ext uri="{FF2B5EF4-FFF2-40B4-BE49-F238E27FC236}">
                <a16:creationId xmlns:a16="http://schemas.microsoft.com/office/drawing/2014/main" id="{B1B4CB58-F544-490E-8293-DF635BDAE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155825"/>
            <a:ext cx="11269663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EC3554C9-DD1D-4993-9839-59F3CC45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959100"/>
            <a:ext cx="6923088" cy="139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5" name="AutoShape 9">
            <a:extLst>
              <a:ext uri="{FF2B5EF4-FFF2-40B4-BE49-F238E27FC236}">
                <a16:creationId xmlns:a16="http://schemas.microsoft.com/office/drawing/2014/main" id="{0529B0CF-67C3-49C5-AAD8-3857679E82D6}"/>
              </a:ext>
            </a:extLst>
          </p:cNvPr>
          <p:cNvSpPr>
            <a:spLocks/>
          </p:cNvSpPr>
          <p:nvPr/>
        </p:nvSpPr>
        <p:spPr bwMode="auto">
          <a:xfrm>
            <a:off x="204787" y="1786902"/>
            <a:ext cx="12587287" cy="2713037"/>
          </a:xfrm>
          <a:prstGeom prst="roundRect">
            <a:avLst>
              <a:gd name="adj" fmla="val 23116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66" name="AutoShape 10">
            <a:extLst>
              <a:ext uri="{FF2B5EF4-FFF2-40B4-BE49-F238E27FC236}">
                <a16:creationId xmlns:a16="http://schemas.microsoft.com/office/drawing/2014/main" id="{1E4D8AAB-508F-4FFB-B6E5-0C7B03D2B83B}"/>
              </a:ext>
            </a:extLst>
          </p:cNvPr>
          <p:cNvSpPr>
            <a:spLocks/>
          </p:cNvSpPr>
          <p:nvPr/>
        </p:nvSpPr>
        <p:spPr bwMode="auto">
          <a:xfrm>
            <a:off x="3225800" y="2931820"/>
            <a:ext cx="7221538" cy="1402055"/>
          </a:xfrm>
          <a:prstGeom prst="roundRect">
            <a:avLst>
              <a:gd name="adj" fmla="val 21296"/>
            </a:avLst>
          </a:prstGeom>
          <a:noFill/>
          <a:ln w="50800" cap="flat" cmpd="sng">
            <a:solidFill>
              <a:srgbClr val="F7072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68" name="AutoShape 12">
            <a:extLst>
              <a:ext uri="{FF2B5EF4-FFF2-40B4-BE49-F238E27FC236}">
                <a16:creationId xmlns:a16="http://schemas.microsoft.com/office/drawing/2014/main" id="{41F9862A-4007-42E4-B3D1-2E86F72C7F79}"/>
              </a:ext>
            </a:extLst>
          </p:cNvPr>
          <p:cNvSpPr>
            <a:spLocks/>
          </p:cNvSpPr>
          <p:nvPr/>
        </p:nvSpPr>
        <p:spPr bwMode="auto">
          <a:xfrm>
            <a:off x="177801" y="5334000"/>
            <a:ext cx="6434916" cy="3429000"/>
          </a:xfrm>
          <a:prstGeom prst="roundRect">
            <a:avLst>
              <a:gd name="adj" fmla="val 49815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21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8237A-2990-4CB4-ABD0-91206C19DD5D}"/>
              </a:ext>
            </a:extLst>
          </p:cNvPr>
          <p:cNvSpPr txBox="1"/>
          <p:nvPr/>
        </p:nvSpPr>
        <p:spPr>
          <a:xfrm>
            <a:off x="587477" y="4755861"/>
            <a:ext cx="3694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Example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/>
              <p:nvPr/>
            </p:nvSpPr>
            <p:spPr>
              <a:xfrm>
                <a:off x="914462" y="5432332"/>
                <a:ext cx="5476505" cy="3111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sz="32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HK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  <m:r>
                      <a:rPr lang="en-HK" sz="3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HK" sz="3200" b="1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acc>
                      <m:accPr>
                        <m:chr m:val="̂"/>
                        <m:ctrlPr>
                          <a:rPr lang="en-HK" sz="32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HK" sz="32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HK" sz="3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it is a vector in the </a:t>
                </a:r>
                <a14:m>
                  <m:oMath xmlns:m="http://schemas.openxmlformats.org/officeDocument/2006/math">
                    <m:r>
                      <a:rPr lang="en-US" sz="3200" b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32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32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+1)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component subspace spanned by vectors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32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 </m:t>
                    </m:r>
                    <m:sSub>
                      <m:sSubPr>
                        <m:ctrlPr>
                          <a:rPr lang="en-US" sz="3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HK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residual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orthogonal to this component subspace.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62" y="5432332"/>
                <a:ext cx="5476505" cy="3111749"/>
              </a:xfrm>
              <a:prstGeom prst="rect">
                <a:avLst/>
              </a:prstGeom>
              <a:blipFill>
                <a:blip r:embed="rId4"/>
                <a:stretch>
                  <a:fillRect l="-2784" t="-1566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D1F23A5-4564-352C-0398-1AAC7FFC57EA}"/>
              </a:ext>
            </a:extLst>
          </p:cNvPr>
          <p:cNvGrpSpPr/>
          <p:nvPr/>
        </p:nvGrpSpPr>
        <p:grpSpPr>
          <a:xfrm>
            <a:off x="5462605" y="4482380"/>
            <a:ext cx="7268306" cy="4694157"/>
            <a:chOff x="5462605" y="4482380"/>
            <a:chExt cx="7268306" cy="4694157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FAA93AC-8BBF-AFD7-E7EE-1016D2B1C86E}"/>
                </a:ext>
              </a:extLst>
            </p:cNvPr>
            <p:cNvSpPr/>
            <p:nvPr/>
          </p:nvSpPr>
          <p:spPr bwMode="auto">
            <a:xfrm rot="20814661">
              <a:off x="7796285" y="5172678"/>
              <a:ext cx="4715562" cy="1537508"/>
            </a:xfrm>
            <a:prstGeom prst="parallelogram">
              <a:avLst>
                <a:gd name="adj" fmla="val 135118"/>
              </a:avLst>
            </a:prstGeom>
            <a:solidFill>
              <a:srgbClr val="FFFF99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71B817-4789-0EC5-EA26-1EA38A36839B}"/>
                </a:ext>
              </a:extLst>
            </p:cNvPr>
            <p:cNvCxnSpPr/>
            <p:nvPr/>
          </p:nvCxnSpPr>
          <p:spPr bwMode="auto">
            <a:xfrm>
              <a:off x="7938587" y="7275970"/>
              <a:ext cx="326863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C776DD-E12F-A3C5-C837-8975744A2B54}"/>
                </a:ext>
              </a:extLst>
            </p:cNvPr>
            <p:cNvCxnSpPr/>
            <p:nvPr/>
          </p:nvCxnSpPr>
          <p:spPr bwMode="auto">
            <a:xfrm flipH="1">
              <a:off x="6339515" y="7275970"/>
              <a:ext cx="1599072" cy="14962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D67844-FFF4-A18B-52E8-3D93AE0AECF6}"/>
                </a:ext>
              </a:extLst>
            </p:cNvPr>
            <p:cNvCxnSpPr/>
            <p:nvPr/>
          </p:nvCxnSpPr>
          <p:spPr bwMode="auto">
            <a:xfrm flipV="1">
              <a:off x="7938587" y="4877614"/>
              <a:ext cx="0" cy="239835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BC1727-9A78-5E2B-3433-62655CA1A069}"/>
                </a:ext>
              </a:extLst>
            </p:cNvPr>
            <p:cNvSpPr txBox="1"/>
            <p:nvPr/>
          </p:nvSpPr>
          <p:spPr>
            <a:xfrm>
              <a:off x="9452690" y="5523044"/>
              <a:ext cx="178492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HK" b="0" dirty="0"/>
                <a:t>component subspace</a:t>
              </a:r>
              <a:endParaRPr lang="en-US" b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31252A-0485-135B-F25B-9FE419EA839D}"/>
                </a:ext>
              </a:extLst>
            </p:cNvPr>
            <p:cNvSpPr txBox="1"/>
            <p:nvPr/>
          </p:nvSpPr>
          <p:spPr>
            <a:xfrm>
              <a:off x="11309047" y="7065402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2</a:t>
              </a:r>
              <a:endParaRPr lang="en-US" b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1AB361-B76C-4E5C-8D51-FFE77418E8B2}"/>
                </a:ext>
              </a:extLst>
            </p:cNvPr>
            <p:cNvSpPr txBox="1"/>
            <p:nvPr/>
          </p:nvSpPr>
          <p:spPr>
            <a:xfrm>
              <a:off x="5462605" y="8807205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1</a:t>
              </a:r>
              <a:endParaRPr lang="en-US" b="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ED33EF-2A7D-2AAB-32E2-9D60E27FB33C}"/>
                </a:ext>
              </a:extLst>
            </p:cNvPr>
            <p:cNvSpPr txBox="1"/>
            <p:nvPr/>
          </p:nvSpPr>
          <p:spPr>
            <a:xfrm>
              <a:off x="7290336" y="4482380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3</a:t>
              </a:r>
              <a:endParaRPr lang="en-US" b="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6B1F42-1051-4F78-9560-9D994842B060}"/>
                </a:ext>
              </a:extLst>
            </p:cNvPr>
            <p:cNvCxnSpPr/>
            <p:nvPr/>
          </p:nvCxnSpPr>
          <p:spPr bwMode="auto">
            <a:xfrm flipV="1">
              <a:off x="7938587" y="6596135"/>
              <a:ext cx="2722662" cy="6798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F715FC-7CEC-1D24-AE51-24C8ED762FD8}"/>
                </a:ext>
              </a:extLst>
            </p:cNvPr>
            <p:cNvCxnSpPr/>
            <p:nvPr/>
          </p:nvCxnSpPr>
          <p:spPr bwMode="auto">
            <a:xfrm flipV="1">
              <a:off x="7918891" y="5313061"/>
              <a:ext cx="1859744" cy="19767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67E07E-1D34-A1EA-6F8D-43AB0BFF41EA}"/>
                </a:ext>
              </a:extLst>
            </p:cNvPr>
            <p:cNvSpPr txBox="1"/>
            <p:nvPr/>
          </p:nvSpPr>
          <p:spPr>
            <a:xfrm>
              <a:off x="10727283" y="6411469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1</a:t>
              </a:r>
              <a:endParaRPr lang="en-US" b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1F9CD-B19E-D1D5-085B-5E4D14110EB9}"/>
                </a:ext>
              </a:extLst>
            </p:cNvPr>
            <p:cNvSpPr txBox="1"/>
            <p:nvPr/>
          </p:nvSpPr>
          <p:spPr>
            <a:xfrm>
              <a:off x="9572903" y="4877614"/>
              <a:ext cx="2853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x</a:t>
              </a:r>
              <a:r>
                <a:rPr lang="en-HK" baseline="-25000" dirty="0"/>
                <a:t>1</a:t>
              </a:r>
              <a:endParaRPr lang="en-US" b="0" baseline="-25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5FD725-90C1-13F4-3182-B853F63A1C73}"/>
                </a:ext>
              </a:extLst>
            </p:cNvPr>
            <p:cNvCxnSpPr/>
            <p:nvPr/>
          </p:nvCxnSpPr>
          <p:spPr bwMode="auto">
            <a:xfrm flipV="1">
              <a:off x="7950200" y="5432332"/>
              <a:ext cx="649613" cy="184363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0B7CEA-4D40-1276-36F6-520CB111C8B6}"/>
                </a:ext>
              </a:extLst>
            </p:cNvPr>
            <p:cNvSpPr txBox="1"/>
            <p:nvPr/>
          </p:nvSpPr>
          <p:spPr>
            <a:xfrm>
              <a:off x="8426030" y="4943729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y</a:t>
              </a:r>
              <a:endParaRPr lang="en-US" b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A1BD2E6-80C7-B180-EBFB-C10EB4DDB86B}"/>
                    </a:ext>
                  </a:extLst>
                </p:cNvPr>
                <p:cNvSpPr txBox="1"/>
                <p:nvPr/>
              </p:nvSpPr>
              <p:spPr>
                <a:xfrm>
                  <a:off x="9302376" y="6235806"/>
                  <a:ext cx="2516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HK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A1BD2E6-80C7-B180-EBFB-C10EB4DDB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2376" y="6235806"/>
                  <a:ext cx="25167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3902" t="-16393" r="-60976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A33956-690F-7834-7996-9C60722067C7}"/>
                </a:ext>
              </a:extLst>
            </p:cNvPr>
            <p:cNvCxnSpPr/>
            <p:nvPr/>
          </p:nvCxnSpPr>
          <p:spPr bwMode="auto">
            <a:xfrm flipH="1" flipV="1">
              <a:off x="8568504" y="5435022"/>
              <a:ext cx="582077" cy="10391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822F2D-4D33-A45D-A09A-4181DE277B4A}"/>
                    </a:ext>
                  </a:extLst>
                </p:cNvPr>
                <p:cNvSpPr txBox="1"/>
                <p:nvPr/>
              </p:nvSpPr>
              <p:spPr>
                <a:xfrm>
                  <a:off x="8870613" y="5492590"/>
                  <a:ext cx="237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HK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822F2D-4D33-A45D-A09A-4181DE277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613" y="5492590"/>
                  <a:ext cx="2372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1026" t="-14754" r="-53846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A2EED4-C44A-E734-6366-4160C0EB88E8}"/>
                </a:ext>
              </a:extLst>
            </p:cNvPr>
            <p:cNvSpPr/>
            <p:nvPr/>
          </p:nvSpPr>
          <p:spPr bwMode="auto">
            <a:xfrm rot="19783408">
              <a:off x="8976885" y="6347272"/>
              <a:ext cx="144436" cy="181956"/>
            </a:xfrm>
            <a:prstGeom prst="rect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CE0774-6273-E7F1-3F91-ACCDCE2895BB}"/>
                </a:ext>
              </a:extLst>
            </p:cNvPr>
            <p:cNvCxnSpPr/>
            <p:nvPr/>
          </p:nvCxnSpPr>
          <p:spPr bwMode="auto">
            <a:xfrm flipV="1">
              <a:off x="7928467" y="6468075"/>
              <a:ext cx="1252842" cy="80789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sp>
        <p:nvSpPr>
          <p:cNvPr id="19468" name="AutoShape 12">
            <a:extLst>
              <a:ext uri="{FF2B5EF4-FFF2-40B4-BE49-F238E27FC236}">
                <a16:creationId xmlns:a16="http://schemas.microsoft.com/office/drawing/2014/main" id="{41F9862A-4007-42E4-B3D1-2E86F72C7F79}"/>
              </a:ext>
            </a:extLst>
          </p:cNvPr>
          <p:cNvSpPr>
            <a:spLocks/>
          </p:cNvSpPr>
          <p:nvPr/>
        </p:nvSpPr>
        <p:spPr bwMode="auto">
          <a:xfrm>
            <a:off x="163513" y="3846513"/>
            <a:ext cx="12587287" cy="1258887"/>
          </a:xfrm>
          <a:prstGeom prst="roundRect">
            <a:avLst>
              <a:gd name="adj" fmla="val 49815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8237A-2990-4CB4-ABD0-91206C19DD5D}"/>
              </a:ext>
            </a:extLst>
          </p:cNvPr>
          <p:cNvSpPr txBox="1"/>
          <p:nvPr/>
        </p:nvSpPr>
        <p:spPr>
          <a:xfrm>
            <a:off x="502444" y="201237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Least Square Property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/>
              <p:nvPr/>
            </p:nvSpPr>
            <p:spPr>
              <a:xfrm>
                <a:off x="513266" y="3951982"/>
                <a:ext cx="1216133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residual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LSE has the least square among all error vectors of the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+1)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component subspace.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C4ECD-2014-4C45-88F8-FAA2EE91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6" y="3951982"/>
                <a:ext cx="12161334" cy="1077218"/>
              </a:xfrm>
              <a:prstGeom prst="rect">
                <a:avLst/>
              </a:prstGeom>
              <a:blipFill>
                <a:blip r:embed="rId2"/>
                <a:stretch>
                  <a:fillRect l="-1253" t="-6780" r="-351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B3734-4A69-4EE4-B5B9-C17489FF5A71}"/>
                  </a:ext>
                </a:extLst>
              </p:cNvPr>
              <p:cNvSpPr txBox="1"/>
              <p:nvPr/>
            </p:nvSpPr>
            <p:spPr>
              <a:xfrm>
                <a:off x="484188" y="2561659"/>
                <a:ext cx="12236450" cy="114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the subspace spanned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be used to verify the least square property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AB3734-4A69-4EE4-B5B9-C17489FF5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88" y="2561659"/>
                <a:ext cx="12236450" cy="1141979"/>
              </a:xfrm>
              <a:prstGeom prst="rect">
                <a:avLst/>
              </a:prstGeom>
              <a:blipFill>
                <a:blip r:embed="rId3"/>
                <a:stretch>
                  <a:fillRect l="-1245" t="-6383" b="-1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CEB48E3-1B02-1DF8-E0EA-EB5D36BC39DB}"/>
              </a:ext>
            </a:extLst>
          </p:cNvPr>
          <p:cNvGrpSpPr/>
          <p:nvPr/>
        </p:nvGrpSpPr>
        <p:grpSpPr>
          <a:xfrm>
            <a:off x="2043895" y="5135643"/>
            <a:ext cx="7824873" cy="4289803"/>
            <a:chOff x="2043895" y="5135643"/>
            <a:chExt cx="7824873" cy="4289803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212E54D-0D55-4632-8FF8-E98E3745B7FA}"/>
                </a:ext>
              </a:extLst>
            </p:cNvPr>
            <p:cNvSpPr/>
            <p:nvPr/>
          </p:nvSpPr>
          <p:spPr bwMode="auto">
            <a:xfrm rot="20814661">
              <a:off x="4934142" y="5825941"/>
              <a:ext cx="4715562" cy="1537508"/>
            </a:xfrm>
            <a:prstGeom prst="parallelogram">
              <a:avLst>
                <a:gd name="adj" fmla="val 135118"/>
              </a:avLst>
            </a:prstGeom>
            <a:solidFill>
              <a:srgbClr val="FFFF99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BBDAF0-1918-1533-7ABA-17CBBC1BDA31}"/>
                </a:ext>
              </a:extLst>
            </p:cNvPr>
            <p:cNvCxnSpPr/>
            <p:nvPr/>
          </p:nvCxnSpPr>
          <p:spPr bwMode="auto">
            <a:xfrm>
              <a:off x="5076444" y="7929233"/>
              <a:ext cx="326863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7D56882-70D9-29BA-D220-92EB65B331D6}"/>
                </a:ext>
              </a:extLst>
            </p:cNvPr>
            <p:cNvCxnSpPr/>
            <p:nvPr/>
          </p:nvCxnSpPr>
          <p:spPr bwMode="auto">
            <a:xfrm flipH="1">
              <a:off x="3477372" y="7929233"/>
              <a:ext cx="1599072" cy="149621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6348CB-427D-6032-387B-3D406CF5B7D8}"/>
                </a:ext>
              </a:extLst>
            </p:cNvPr>
            <p:cNvCxnSpPr/>
            <p:nvPr/>
          </p:nvCxnSpPr>
          <p:spPr bwMode="auto">
            <a:xfrm flipV="1">
              <a:off x="5076444" y="5530877"/>
              <a:ext cx="0" cy="239835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80315-5E81-1711-C16B-92D3586CB902}"/>
                </a:ext>
              </a:extLst>
            </p:cNvPr>
            <p:cNvSpPr txBox="1"/>
            <p:nvPr/>
          </p:nvSpPr>
          <p:spPr>
            <a:xfrm>
              <a:off x="7658343" y="5286103"/>
              <a:ext cx="178492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HK" b="0" dirty="0"/>
                <a:t>component subspace</a:t>
              </a:r>
              <a:endParaRPr lang="en-US" b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C40CE0-97B1-50CE-47D4-0474A13B1BE6}"/>
                </a:ext>
              </a:extLst>
            </p:cNvPr>
            <p:cNvSpPr txBox="1"/>
            <p:nvPr/>
          </p:nvSpPr>
          <p:spPr>
            <a:xfrm>
              <a:off x="8446904" y="7718665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2</a:t>
              </a:r>
              <a:endParaRPr lang="en-US" b="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9B02EF-58DB-526D-580A-F0CABDBE2520}"/>
                </a:ext>
              </a:extLst>
            </p:cNvPr>
            <p:cNvSpPr txBox="1"/>
            <p:nvPr/>
          </p:nvSpPr>
          <p:spPr>
            <a:xfrm>
              <a:off x="2043895" y="9025882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1</a:t>
              </a:r>
              <a:endParaRPr lang="en-US" b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F2B2E-7FC0-8E20-64E3-314F0C7A2C3D}"/>
                </a:ext>
              </a:extLst>
            </p:cNvPr>
            <p:cNvSpPr txBox="1"/>
            <p:nvPr/>
          </p:nvSpPr>
          <p:spPr>
            <a:xfrm>
              <a:off x="4428193" y="5135643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3</a:t>
              </a:r>
              <a:endParaRPr lang="en-US" b="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11C1A5E-9417-BF64-45B7-5EB7E4E30934}"/>
                </a:ext>
              </a:extLst>
            </p:cNvPr>
            <p:cNvCxnSpPr/>
            <p:nvPr/>
          </p:nvCxnSpPr>
          <p:spPr bwMode="auto">
            <a:xfrm flipV="1">
              <a:off x="5076444" y="7249398"/>
              <a:ext cx="2722662" cy="6798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DCB9B8-782D-D729-BD09-CDA9C6967835}"/>
                </a:ext>
              </a:extLst>
            </p:cNvPr>
            <p:cNvCxnSpPr/>
            <p:nvPr/>
          </p:nvCxnSpPr>
          <p:spPr bwMode="auto">
            <a:xfrm flipV="1">
              <a:off x="5056748" y="5966324"/>
              <a:ext cx="1859744" cy="19767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E786D3-4694-46CA-18A2-EBA1424657EB}"/>
                </a:ext>
              </a:extLst>
            </p:cNvPr>
            <p:cNvSpPr txBox="1"/>
            <p:nvPr/>
          </p:nvSpPr>
          <p:spPr>
            <a:xfrm>
              <a:off x="7865140" y="7064732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1</a:t>
              </a:r>
              <a:endParaRPr lang="en-US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F0439-F709-4029-0126-A178BC93C4EA}"/>
                </a:ext>
              </a:extLst>
            </p:cNvPr>
            <p:cNvSpPr txBox="1"/>
            <p:nvPr/>
          </p:nvSpPr>
          <p:spPr>
            <a:xfrm>
              <a:off x="6710760" y="5530877"/>
              <a:ext cx="2853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x</a:t>
              </a:r>
              <a:r>
                <a:rPr lang="en-HK" baseline="-25000" dirty="0"/>
                <a:t>1</a:t>
              </a:r>
              <a:endParaRPr lang="en-US" b="0" baseline="-25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0CA2F2-684C-67AD-19AC-7A5049FBC1C3}"/>
                </a:ext>
              </a:extLst>
            </p:cNvPr>
            <p:cNvCxnSpPr/>
            <p:nvPr/>
          </p:nvCxnSpPr>
          <p:spPr bwMode="auto">
            <a:xfrm flipV="1">
              <a:off x="5088057" y="6085595"/>
              <a:ext cx="649613" cy="184363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25F019-53F3-ED84-54F0-D862441CFCBC}"/>
                </a:ext>
              </a:extLst>
            </p:cNvPr>
            <p:cNvSpPr txBox="1"/>
            <p:nvPr/>
          </p:nvSpPr>
          <p:spPr>
            <a:xfrm>
              <a:off x="5563887" y="5596992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y</a:t>
              </a:r>
              <a:endParaRPr lang="en-US" b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F8BF7E-A339-712D-B723-AE06C545FFBF}"/>
                    </a:ext>
                  </a:extLst>
                </p:cNvPr>
                <p:cNvSpPr txBox="1"/>
                <p:nvPr/>
              </p:nvSpPr>
              <p:spPr>
                <a:xfrm>
                  <a:off x="5623772" y="6980382"/>
                  <a:ext cx="400431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HK" dirty="0"/>
                    <a:t>X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HK" b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F8BF7E-A339-712D-B723-AE06C545F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3772" y="6980382"/>
                  <a:ext cx="400431" cy="389337"/>
                </a:xfrm>
                <a:prstGeom prst="rect">
                  <a:avLst/>
                </a:prstGeom>
                <a:blipFill>
                  <a:blip r:embed="rId4"/>
                  <a:stretch>
                    <a:fillRect l="-47692" t="-17188" b="-48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D3E760-2A7C-C7AC-B26F-8D6A6303E37F}"/>
                </a:ext>
              </a:extLst>
            </p:cNvPr>
            <p:cNvCxnSpPr/>
            <p:nvPr/>
          </p:nvCxnSpPr>
          <p:spPr bwMode="auto">
            <a:xfrm flipH="1" flipV="1">
              <a:off x="5706361" y="6088285"/>
              <a:ext cx="582077" cy="10391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627922-B0F4-A8B8-35AD-9311F6FD7364}"/>
                    </a:ext>
                  </a:extLst>
                </p:cNvPr>
                <p:cNvSpPr txBox="1"/>
                <p:nvPr/>
              </p:nvSpPr>
              <p:spPr>
                <a:xfrm>
                  <a:off x="6072245" y="6290926"/>
                  <a:ext cx="1016881" cy="3891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HK" b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627922-B0F4-A8B8-35AD-9311F6FD7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245" y="6290926"/>
                  <a:ext cx="1016881" cy="3891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409C3B-1E99-9110-57D8-DA225577477A}"/>
                </a:ext>
              </a:extLst>
            </p:cNvPr>
            <p:cNvSpPr/>
            <p:nvPr/>
          </p:nvSpPr>
          <p:spPr bwMode="auto">
            <a:xfrm rot="19783408">
              <a:off x="6114742" y="7000535"/>
              <a:ext cx="144436" cy="181956"/>
            </a:xfrm>
            <a:prstGeom prst="rect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23118E6-72EF-8855-CFF4-35C0B2DE4871}"/>
                </a:ext>
              </a:extLst>
            </p:cNvPr>
            <p:cNvCxnSpPr/>
            <p:nvPr/>
          </p:nvCxnSpPr>
          <p:spPr bwMode="auto">
            <a:xfrm flipV="1">
              <a:off x="5066324" y="7121338"/>
              <a:ext cx="1252842" cy="80789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59B175-BF74-3B9F-624F-7CACE51D7F44}"/>
                </a:ext>
              </a:extLst>
            </p:cNvPr>
            <p:cNvCxnSpPr/>
            <p:nvPr/>
          </p:nvCxnSpPr>
          <p:spPr bwMode="auto">
            <a:xfrm flipH="1" flipV="1">
              <a:off x="5749282" y="6123395"/>
              <a:ext cx="2591397" cy="4097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dash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BD590ED-F3FC-3FF6-05CD-009670CF60A8}"/>
                </a:ext>
              </a:extLst>
            </p:cNvPr>
            <p:cNvCxnSpPr/>
            <p:nvPr/>
          </p:nvCxnSpPr>
          <p:spPr bwMode="auto">
            <a:xfrm flipV="1">
              <a:off x="5092740" y="6533135"/>
              <a:ext cx="3247939" cy="13698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dash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178B459-5BF3-6B60-5325-175ACC98F6C8}"/>
                    </a:ext>
                  </a:extLst>
                </p:cNvPr>
                <p:cNvSpPr txBox="1"/>
                <p:nvPr/>
              </p:nvSpPr>
              <p:spPr>
                <a:xfrm>
                  <a:off x="7340600" y="6031468"/>
                  <a:ext cx="984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178B459-5BF3-6B60-5325-175ACC98F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600" y="6031468"/>
                  <a:ext cx="9842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494" b="-29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3BFC4E3-7932-5AA5-2081-F106BF3419C8}"/>
                    </a:ext>
                  </a:extLst>
                </p:cNvPr>
                <p:cNvSpPr txBox="1"/>
                <p:nvPr/>
              </p:nvSpPr>
              <p:spPr>
                <a:xfrm>
                  <a:off x="6959600" y="6934200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3BFC4E3-7932-5AA5-2081-F106BF341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600" y="6934200"/>
                  <a:ext cx="4514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432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04752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>
            <a:extLst>
              <a:ext uri="{FF2B5EF4-FFF2-40B4-BE49-F238E27FC236}">
                <a16:creationId xmlns:a16="http://schemas.microsoft.com/office/drawing/2014/main" id="{A5811204-452E-4174-A0A0-D0990BCCD501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730903E5-2588-417F-9A76-DC3D846F3188}"/>
              </a:ext>
            </a:extLst>
          </p:cNvPr>
          <p:cNvSpPr txBox="1">
            <a:spLocks/>
          </p:cNvSpPr>
          <p:nvPr/>
        </p:nvSpPr>
        <p:spPr bwMode="auto">
          <a:xfrm>
            <a:off x="3533775" y="1379538"/>
            <a:ext cx="59356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covariates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FBE53A4C-87B6-4D36-AD44-6A3FCA35E2D4}"/>
              </a:ext>
            </a:extLst>
          </p:cNvPr>
          <p:cNvSpPr txBox="1">
            <a:spLocks/>
          </p:cNvSpPr>
          <p:nvPr/>
        </p:nvSpPr>
        <p:spPr bwMode="auto">
          <a:xfrm>
            <a:off x="438655" y="2171699"/>
            <a:ext cx="3097212" cy="474663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Proof of LSE</a:t>
            </a:r>
          </a:p>
        </p:txBody>
      </p:sp>
      <p:pic>
        <p:nvPicPr>
          <p:cNvPr id="19470" name="Picture 14">
            <a:extLst>
              <a:ext uri="{FF2B5EF4-FFF2-40B4-BE49-F238E27FC236}">
                <a16:creationId xmlns:a16="http://schemas.microsoft.com/office/drawing/2014/main" id="{0FC1F0E0-B59B-453C-A5DF-88CCD5EE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31" y="2264569"/>
            <a:ext cx="446246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1" name="Picture 15">
            <a:extLst>
              <a:ext uri="{FF2B5EF4-FFF2-40B4-BE49-F238E27FC236}">
                <a16:creationId xmlns:a16="http://schemas.microsoft.com/office/drawing/2014/main" id="{02908E60-AA9D-4F32-8824-4BA4616C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979736"/>
            <a:ext cx="59515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73" name="AutoShape 17">
            <a:extLst>
              <a:ext uri="{FF2B5EF4-FFF2-40B4-BE49-F238E27FC236}">
                <a16:creationId xmlns:a16="http://schemas.microsoft.com/office/drawing/2014/main" id="{283BEC00-EFC3-4145-B156-548A8EB06210}"/>
              </a:ext>
            </a:extLst>
          </p:cNvPr>
          <p:cNvSpPr>
            <a:spLocks/>
          </p:cNvSpPr>
          <p:nvPr/>
        </p:nvSpPr>
        <p:spPr bwMode="auto">
          <a:xfrm>
            <a:off x="283368" y="1981200"/>
            <a:ext cx="12438063" cy="3643313"/>
          </a:xfrm>
          <a:prstGeom prst="roundRect">
            <a:avLst>
              <a:gd name="adj" fmla="val 28361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4" name="Line 18">
            <a:extLst>
              <a:ext uri="{FF2B5EF4-FFF2-40B4-BE49-F238E27FC236}">
                <a16:creationId xmlns:a16="http://schemas.microsoft.com/office/drawing/2014/main" id="{02E896F4-CF4A-4B7E-A96E-7165CB6DC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5" name="Line 19">
            <a:extLst>
              <a:ext uri="{FF2B5EF4-FFF2-40B4-BE49-F238E27FC236}">
                <a16:creationId xmlns:a16="http://schemas.microsoft.com/office/drawing/2014/main" id="{BE5E2C8D-B9C1-45E8-8616-E7B22E6C3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E882FD8B-AE59-44C3-807E-B82626398D9D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BE334ECE-9FDE-4E53-95F4-4031176A71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6D795042-29BA-4C03-8529-F4D2E31F6FCF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9D6C3-3B1B-4C71-AB7E-A6218F718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4DD04-340B-4CCB-B8D3-2EE1B3CC185F}"/>
                  </a:ext>
                </a:extLst>
              </p:cNvPr>
              <p:cNvSpPr txBox="1"/>
              <p:nvPr/>
            </p:nvSpPr>
            <p:spPr>
              <a:xfrm>
                <a:off x="505668" y="3570550"/>
                <a:ext cx="12183335" cy="1968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the cross term vanishes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Thus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4DD04-340B-4CCB-B8D3-2EE1B3CC1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68" y="3570550"/>
                <a:ext cx="12183335" cy="1968809"/>
              </a:xfrm>
              <a:prstGeom prst="rect">
                <a:avLst/>
              </a:prstGeom>
              <a:blipFill>
                <a:blip r:embed="rId4"/>
                <a:stretch>
                  <a:fillRect l="-2051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92280D2-BF94-1095-A4BE-6BA14ECB88C6}"/>
              </a:ext>
            </a:extLst>
          </p:cNvPr>
          <p:cNvGrpSpPr/>
          <p:nvPr/>
        </p:nvGrpSpPr>
        <p:grpSpPr>
          <a:xfrm>
            <a:off x="2759981" y="5617887"/>
            <a:ext cx="7476899" cy="3903090"/>
            <a:chOff x="2391869" y="5135643"/>
            <a:chExt cx="7476899" cy="390309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EDBF8C43-DB55-DBA7-954E-60DFCAE600CA}"/>
                </a:ext>
              </a:extLst>
            </p:cNvPr>
            <p:cNvSpPr/>
            <p:nvPr/>
          </p:nvSpPr>
          <p:spPr bwMode="auto">
            <a:xfrm rot="20814661">
              <a:off x="4934142" y="5825941"/>
              <a:ext cx="4715562" cy="1537508"/>
            </a:xfrm>
            <a:prstGeom prst="parallelogram">
              <a:avLst>
                <a:gd name="adj" fmla="val 135118"/>
              </a:avLst>
            </a:prstGeom>
            <a:solidFill>
              <a:srgbClr val="FFFF99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F4BFA-FD51-2346-A7F4-F8D19B1B79B3}"/>
                </a:ext>
              </a:extLst>
            </p:cNvPr>
            <p:cNvCxnSpPr/>
            <p:nvPr/>
          </p:nvCxnSpPr>
          <p:spPr bwMode="auto">
            <a:xfrm>
              <a:off x="5076444" y="7929233"/>
              <a:ext cx="326863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D7CADCE-9F33-EB80-BF32-9742169D06EB}"/>
                </a:ext>
              </a:extLst>
            </p:cNvPr>
            <p:cNvCxnSpPr/>
            <p:nvPr/>
          </p:nvCxnSpPr>
          <p:spPr bwMode="auto">
            <a:xfrm flipH="1">
              <a:off x="3942889" y="7929233"/>
              <a:ext cx="1133555" cy="9839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146310C-1F95-E892-809C-41B98987A87D}"/>
                </a:ext>
              </a:extLst>
            </p:cNvPr>
            <p:cNvCxnSpPr/>
            <p:nvPr/>
          </p:nvCxnSpPr>
          <p:spPr bwMode="auto">
            <a:xfrm flipV="1">
              <a:off x="5076444" y="5530877"/>
              <a:ext cx="0" cy="239835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67A8-20C0-B958-2B46-7080D805F66A}"/>
                </a:ext>
              </a:extLst>
            </p:cNvPr>
            <p:cNvSpPr txBox="1"/>
            <p:nvPr/>
          </p:nvSpPr>
          <p:spPr>
            <a:xfrm>
              <a:off x="7658343" y="5286103"/>
              <a:ext cx="178492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HK" b="0" dirty="0"/>
                <a:t>component subspace</a:t>
              </a:r>
              <a:endParaRPr lang="en-US" b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EFC5F9-7D52-AA4A-C20A-4FD4F903BB26}"/>
                </a:ext>
              </a:extLst>
            </p:cNvPr>
            <p:cNvSpPr txBox="1"/>
            <p:nvPr/>
          </p:nvSpPr>
          <p:spPr>
            <a:xfrm>
              <a:off x="8446904" y="7718665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2</a:t>
              </a:r>
              <a:endParaRPr lang="en-US" b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1A0E35-2367-3F2E-2C05-421CDC9209E5}"/>
                </a:ext>
              </a:extLst>
            </p:cNvPr>
            <p:cNvSpPr txBox="1"/>
            <p:nvPr/>
          </p:nvSpPr>
          <p:spPr>
            <a:xfrm>
              <a:off x="2391869" y="8669401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1</a:t>
              </a:r>
              <a:endParaRPr lang="en-US" b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9DFAF2-A796-5A98-7BE0-1D7CDCF157B4}"/>
                </a:ext>
              </a:extLst>
            </p:cNvPr>
            <p:cNvSpPr txBox="1"/>
            <p:nvPr/>
          </p:nvSpPr>
          <p:spPr>
            <a:xfrm>
              <a:off x="4428193" y="5135643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3</a:t>
              </a:r>
              <a:endParaRPr lang="en-US" b="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27F1FC-EFCF-1E2F-D7B4-9DAF35B3EA6C}"/>
                </a:ext>
              </a:extLst>
            </p:cNvPr>
            <p:cNvCxnSpPr/>
            <p:nvPr/>
          </p:nvCxnSpPr>
          <p:spPr bwMode="auto">
            <a:xfrm flipV="1">
              <a:off x="5076444" y="7249398"/>
              <a:ext cx="2722662" cy="6798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54C873-33BE-7887-3E2A-C1E23D3E87B4}"/>
                </a:ext>
              </a:extLst>
            </p:cNvPr>
            <p:cNvCxnSpPr/>
            <p:nvPr/>
          </p:nvCxnSpPr>
          <p:spPr bwMode="auto">
            <a:xfrm flipV="1">
              <a:off x="5056748" y="5966324"/>
              <a:ext cx="1859744" cy="19767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7FFF44-61EE-2E4A-277B-B05095AFB55D}"/>
                </a:ext>
              </a:extLst>
            </p:cNvPr>
            <p:cNvSpPr txBox="1"/>
            <p:nvPr/>
          </p:nvSpPr>
          <p:spPr>
            <a:xfrm>
              <a:off x="7865140" y="7064732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1</a:t>
              </a:r>
              <a:endParaRPr lang="en-US" b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B47BEE-6808-E177-163C-DC9AF04A9710}"/>
                </a:ext>
              </a:extLst>
            </p:cNvPr>
            <p:cNvSpPr txBox="1"/>
            <p:nvPr/>
          </p:nvSpPr>
          <p:spPr>
            <a:xfrm>
              <a:off x="6710760" y="5530877"/>
              <a:ext cx="2853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x</a:t>
              </a:r>
              <a:r>
                <a:rPr lang="en-HK" baseline="-25000" dirty="0"/>
                <a:t>1</a:t>
              </a:r>
              <a:endParaRPr lang="en-US" b="0" baseline="-250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945135-659E-051F-EF5A-C758CAD73237}"/>
                </a:ext>
              </a:extLst>
            </p:cNvPr>
            <p:cNvCxnSpPr/>
            <p:nvPr/>
          </p:nvCxnSpPr>
          <p:spPr bwMode="auto">
            <a:xfrm flipV="1">
              <a:off x="5088057" y="6085595"/>
              <a:ext cx="649613" cy="184363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A41BB8-8424-1C7E-7A0A-CDB360B0F819}"/>
                </a:ext>
              </a:extLst>
            </p:cNvPr>
            <p:cNvSpPr txBox="1"/>
            <p:nvPr/>
          </p:nvSpPr>
          <p:spPr>
            <a:xfrm>
              <a:off x="5563887" y="5596992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y</a:t>
              </a:r>
              <a:endParaRPr lang="en-US" b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A5E6D6-38AF-965C-7CF1-D6886AC58BF1}"/>
                    </a:ext>
                  </a:extLst>
                </p:cNvPr>
                <p:cNvSpPr txBox="1"/>
                <p:nvPr/>
              </p:nvSpPr>
              <p:spPr>
                <a:xfrm>
                  <a:off x="5623772" y="6980382"/>
                  <a:ext cx="400431" cy="389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HK" dirty="0"/>
                    <a:t>X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HK" b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A5E6D6-38AF-965C-7CF1-D6886AC58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3772" y="6980382"/>
                  <a:ext cx="400431" cy="389337"/>
                </a:xfrm>
                <a:prstGeom prst="rect">
                  <a:avLst/>
                </a:prstGeom>
                <a:blipFill>
                  <a:blip r:embed="rId5"/>
                  <a:stretch>
                    <a:fillRect l="-46970" t="-17188" b="-48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0AFAFF-63E4-5FD3-C8B9-0DFC97BF4925}"/>
                </a:ext>
              </a:extLst>
            </p:cNvPr>
            <p:cNvCxnSpPr/>
            <p:nvPr/>
          </p:nvCxnSpPr>
          <p:spPr bwMode="auto">
            <a:xfrm flipH="1" flipV="1">
              <a:off x="5706361" y="6088285"/>
              <a:ext cx="582077" cy="10391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D36CBF-396C-8FB2-8D2B-6F2D6CBD6E86}"/>
                    </a:ext>
                  </a:extLst>
                </p:cNvPr>
                <p:cNvSpPr txBox="1"/>
                <p:nvPr/>
              </p:nvSpPr>
              <p:spPr>
                <a:xfrm>
                  <a:off x="6072245" y="6290926"/>
                  <a:ext cx="1016881" cy="3891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acc>
                          <m:accPr>
                            <m:chr m:val="̂"/>
                            <m:ctrlPr>
                              <a:rPr lang="en-HK" b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D36CBF-396C-8FB2-8D2B-6F2D6CBD6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245" y="6290926"/>
                  <a:ext cx="1016881" cy="3891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5DDCE61-AC61-0CB4-6337-49C97CC22560}"/>
                </a:ext>
              </a:extLst>
            </p:cNvPr>
            <p:cNvSpPr/>
            <p:nvPr/>
          </p:nvSpPr>
          <p:spPr bwMode="auto">
            <a:xfrm rot="19783408">
              <a:off x="6114742" y="7000535"/>
              <a:ext cx="144436" cy="181956"/>
            </a:xfrm>
            <a:prstGeom prst="rect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20F578-9A0E-DFD5-D937-38612AB050BE}"/>
                </a:ext>
              </a:extLst>
            </p:cNvPr>
            <p:cNvCxnSpPr/>
            <p:nvPr/>
          </p:nvCxnSpPr>
          <p:spPr bwMode="auto">
            <a:xfrm flipV="1">
              <a:off x="5066324" y="7121338"/>
              <a:ext cx="1252842" cy="80789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FD4A28-E5BA-3869-95A3-E7EB604D05D7}"/>
                </a:ext>
              </a:extLst>
            </p:cNvPr>
            <p:cNvCxnSpPr/>
            <p:nvPr/>
          </p:nvCxnSpPr>
          <p:spPr bwMode="auto">
            <a:xfrm flipH="1" flipV="1">
              <a:off x="5749282" y="6123395"/>
              <a:ext cx="2591397" cy="4097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dash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382051-AF4E-2197-3D25-B349927D03A5}"/>
                </a:ext>
              </a:extLst>
            </p:cNvPr>
            <p:cNvCxnSpPr/>
            <p:nvPr/>
          </p:nvCxnSpPr>
          <p:spPr bwMode="auto">
            <a:xfrm flipV="1">
              <a:off x="5092740" y="6533135"/>
              <a:ext cx="3247939" cy="13698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dash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26159D-9564-B349-5C7F-0CEF82D55515}"/>
                    </a:ext>
                  </a:extLst>
                </p:cNvPr>
                <p:cNvSpPr txBox="1"/>
                <p:nvPr/>
              </p:nvSpPr>
              <p:spPr>
                <a:xfrm>
                  <a:off x="7340600" y="6031468"/>
                  <a:ext cx="984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26159D-9564-B349-5C7F-0CEF82D55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600" y="6031468"/>
                  <a:ext cx="9842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180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F5DEB5-A485-D178-30EE-A96518088136}"/>
                    </a:ext>
                  </a:extLst>
                </p:cNvPr>
                <p:cNvSpPr txBox="1"/>
                <p:nvPr/>
              </p:nvSpPr>
              <p:spPr>
                <a:xfrm>
                  <a:off x="6959600" y="6934200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F5DEB5-A485-D178-30EE-A965180881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600" y="6934200"/>
                  <a:ext cx="45147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97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30360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>
            <a:extLst>
              <a:ext uri="{FF2B5EF4-FFF2-40B4-BE49-F238E27FC236}">
                <a16:creationId xmlns:a16="http://schemas.microsoft.com/office/drawing/2014/main" id="{30192694-267B-4127-808F-21FF3757E4E7}"/>
              </a:ext>
            </a:extLst>
          </p:cNvPr>
          <p:cNvSpPr txBox="1">
            <a:spLocks/>
          </p:cNvSpPr>
          <p:nvPr/>
        </p:nvSpPr>
        <p:spPr bwMode="auto">
          <a:xfrm>
            <a:off x="3551238" y="746125"/>
            <a:ext cx="53927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3.3 Least Squares Estimation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57286EE5-4F43-4B8D-B414-D88D77FD807A}"/>
              </a:ext>
            </a:extLst>
          </p:cNvPr>
          <p:cNvSpPr txBox="1">
            <a:spLocks/>
          </p:cNvSpPr>
          <p:nvPr/>
        </p:nvSpPr>
        <p:spPr bwMode="auto">
          <a:xfrm>
            <a:off x="3390900" y="1379538"/>
            <a:ext cx="62214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Orthogonality of residual and fitted values</a:t>
            </a: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641A3B58-EC7E-47D7-8E7C-A64B91435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41063" y="885825"/>
            <a:ext cx="0" cy="642938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88" name="Line 8">
            <a:extLst>
              <a:ext uri="{FF2B5EF4-FFF2-40B4-BE49-F238E27FC236}">
                <a16:creationId xmlns:a16="http://schemas.microsoft.com/office/drawing/2014/main" id="{917C8F51-6902-40C9-9A2E-F25507C20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2650" y="1528763"/>
            <a:ext cx="684213" cy="0"/>
          </a:xfrm>
          <a:prstGeom prst="line">
            <a:avLst/>
          </a:prstGeom>
          <a:noFill/>
          <a:ln w="25400" cap="flat" cmpd="sng">
            <a:solidFill>
              <a:srgbClr val="FF0A4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C70E7E39-5D42-4287-9CFD-BEE7F5155804}"/>
              </a:ext>
            </a:extLst>
          </p:cNvPr>
          <p:cNvSpPr txBox="1">
            <a:spLocks/>
          </p:cNvSpPr>
          <p:nvPr/>
        </p:nvSpPr>
        <p:spPr bwMode="auto">
          <a:xfrm>
            <a:off x="11164888" y="1065213"/>
            <a:ext cx="10890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orthogonal</a:t>
            </a:r>
          </a:p>
        </p:txBody>
      </p:sp>
      <p:pic>
        <p:nvPicPr>
          <p:cNvPr id="20490" name="Picture 10">
            <a:extLst>
              <a:ext uri="{FF2B5EF4-FFF2-40B4-BE49-F238E27FC236}">
                <a16:creationId xmlns:a16="http://schemas.microsoft.com/office/drawing/2014/main" id="{B1BD1260-A7A1-4A27-A63A-44CBF9C5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603500"/>
            <a:ext cx="12161837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2" name="AutoShape 12">
            <a:extLst>
              <a:ext uri="{FF2B5EF4-FFF2-40B4-BE49-F238E27FC236}">
                <a16:creationId xmlns:a16="http://schemas.microsoft.com/office/drawing/2014/main" id="{6C59E772-CD9D-4910-A9F0-FAC3914C1DB7}"/>
              </a:ext>
            </a:extLst>
          </p:cNvPr>
          <p:cNvSpPr>
            <a:spLocks/>
          </p:cNvSpPr>
          <p:nvPr/>
        </p:nvSpPr>
        <p:spPr bwMode="auto">
          <a:xfrm>
            <a:off x="207963" y="2362200"/>
            <a:ext cx="12587287" cy="2057400"/>
          </a:xfrm>
          <a:prstGeom prst="roundRect">
            <a:avLst>
              <a:gd name="adj" fmla="val 30458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93" name="AutoShape 13">
            <a:extLst>
              <a:ext uri="{FF2B5EF4-FFF2-40B4-BE49-F238E27FC236}">
                <a16:creationId xmlns:a16="http://schemas.microsoft.com/office/drawing/2014/main" id="{6A346E97-2553-4586-A6DF-ED73A4C712AB}"/>
              </a:ext>
            </a:extLst>
          </p:cNvPr>
          <p:cNvSpPr>
            <a:spLocks/>
          </p:cNvSpPr>
          <p:nvPr/>
        </p:nvSpPr>
        <p:spPr bwMode="auto">
          <a:xfrm>
            <a:off x="73979" y="4517982"/>
            <a:ext cx="6788823" cy="5007018"/>
          </a:xfrm>
          <a:prstGeom prst="roundRect">
            <a:avLst>
              <a:gd name="adj" fmla="val 195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494" name="Text Box 14">
            <a:extLst>
              <a:ext uri="{FF2B5EF4-FFF2-40B4-BE49-F238E27FC236}">
                <a16:creationId xmlns:a16="http://schemas.microsoft.com/office/drawing/2014/main" id="{C9DE50EC-79D8-455C-80B8-6760DA053A56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3B38417-0962-4B00-99DE-3189DBFB9022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E1F3A-1D15-4A9A-B721-0AF4E1590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24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85B9C-EFE7-4A64-8D71-2C7E9D865B08}"/>
                  </a:ext>
                </a:extLst>
              </p:cNvPr>
              <p:cNvSpPr txBox="1"/>
              <p:nvPr/>
            </p:nvSpPr>
            <p:spPr>
              <a:xfrm>
                <a:off x="310523" y="4681240"/>
                <a:ext cx="6536530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fitted values are orthogonal to the residuals,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orthogonal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𝐲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implies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resembling the Pythagorean theorem.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85B9C-EFE7-4A64-8D71-2C7E9D865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23" y="4681240"/>
                <a:ext cx="6536530" cy="4462760"/>
              </a:xfrm>
              <a:prstGeom prst="rect">
                <a:avLst/>
              </a:prstGeom>
              <a:blipFill>
                <a:blip r:embed="rId3"/>
                <a:stretch>
                  <a:fillRect l="-2425" t="-1776" r="-1306" b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B0668-217E-447C-B87A-7CD0F3ADDD67}"/>
                  </a:ext>
                </a:extLst>
              </p:cNvPr>
              <p:cNvSpPr txBox="1"/>
              <p:nvPr/>
            </p:nvSpPr>
            <p:spPr>
              <a:xfrm>
                <a:off x="9612313" y="286812"/>
                <a:ext cx="10597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B0668-217E-447C-B87A-7CD0F3ADD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313" y="286812"/>
                <a:ext cx="10597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9CA380D-4CDE-5475-98D7-B99936D9C81A}"/>
              </a:ext>
            </a:extLst>
          </p:cNvPr>
          <p:cNvGrpSpPr/>
          <p:nvPr/>
        </p:nvGrpSpPr>
        <p:grpSpPr>
          <a:xfrm>
            <a:off x="7073350" y="4583135"/>
            <a:ext cx="5625129" cy="4133269"/>
            <a:chOff x="6886718" y="4482380"/>
            <a:chExt cx="5625129" cy="4133269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55443369-7441-92CB-1887-4FA8A7F663BD}"/>
                </a:ext>
              </a:extLst>
            </p:cNvPr>
            <p:cNvSpPr/>
            <p:nvPr/>
          </p:nvSpPr>
          <p:spPr bwMode="auto">
            <a:xfrm rot="20814661">
              <a:off x="7796285" y="5172678"/>
              <a:ext cx="4715562" cy="1537508"/>
            </a:xfrm>
            <a:prstGeom prst="parallelogram">
              <a:avLst>
                <a:gd name="adj" fmla="val 135118"/>
              </a:avLst>
            </a:prstGeom>
            <a:solidFill>
              <a:srgbClr val="FFFF99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167D5E-8F07-FE24-C6A8-4C0B5E31FB0A}"/>
                </a:ext>
              </a:extLst>
            </p:cNvPr>
            <p:cNvCxnSpPr/>
            <p:nvPr/>
          </p:nvCxnSpPr>
          <p:spPr bwMode="auto">
            <a:xfrm>
              <a:off x="7938587" y="7275970"/>
              <a:ext cx="326863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730EF2-8B29-4148-E745-A4E070F6F0CE}"/>
                </a:ext>
              </a:extLst>
            </p:cNvPr>
            <p:cNvCxnSpPr/>
            <p:nvPr/>
          </p:nvCxnSpPr>
          <p:spPr bwMode="auto">
            <a:xfrm flipH="1">
              <a:off x="6886718" y="7275970"/>
              <a:ext cx="1051869" cy="121012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4F22971-532C-B3BD-DC74-EB9509AB2E96}"/>
                </a:ext>
              </a:extLst>
            </p:cNvPr>
            <p:cNvCxnSpPr/>
            <p:nvPr/>
          </p:nvCxnSpPr>
          <p:spPr bwMode="auto">
            <a:xfrm flipV="1">
              <a:off x="7938587" y="4877614"/>
              <a:ext cx="0" cy="239835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FF9C00-E98E-DA3B-45F9-3F9026A85615}"/>
                </a:ext>
              </a:extLst>
            </p:cNvPr>
            <p:cNvSpPr txBox="1"/>
            <p:nvPr/>
          </p:nvSpPr>
          <p:spPr>
            <a:xfrm>
              <a:off x="9941125" y="5107970"/>
              <a:ext cx="178492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HK" b="0" dirty="0"/>
                <a:t>component subspace</a:t>
              </a:r>
              <a:endParaRPr lang="en-US" b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3A8962-16DC-72B0-AE5C-D060DD0B1ED6}"/>
                </a:ext>
              </a:extLst>
            </p:cNvPr>
            <p:cNvSpPr txBox="1"/>
            <p:nvPr/>
          </p:nvSpPr>
          <p:spPr>
            <a:xfrm>
              <a:off x="10496288" y="7410764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2</a:t>
              </a:r>
              <a:endParaRPr lang="en-US" b="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174249-5D5F-1636-4582-911F73B46850}"/>
                </a:ext>
              </a:extLst>
            </p:cNvPr>
            <p:cNvSpPr txBox="1"/>
            <p:nvPr/>
          </p:nvSpPr>
          <p:spPr>
            <a:xfrm>
              <a:off x="7155376" y="8246317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1</a:t>
              </a:r>
              <a:endParaRPr lang="en-US" b="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030F78-9737-FF06-C753-267A38F49F92}"/>
                </a:ext>
              </a:extLst>
            </p:cNvPr>
            <p:cNvSpPr txBox="1"/>
            <p:nvPr/>
          </p:nvSpPr>
          <p:spPr>
            <a:xfrm>
              <a:off x="7290336" y="4482380"/>
              <a:ext cx="14218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b="0" dirty="0"/>
                <a:t>example 3</a:t>
              </a:r>
              <a:endParaRPr lang="en-US" b="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9043C-06EE-0F08-4C28-CF9A9C099ED6}"/>
                </a:ext>
              </a:extLst>
            </p:cNvPr>
            <p:cNvCxnSpPr/>
            <p:nvPr/>
          </p:nvCxnSpPr>
          <p:spPr bwMode="auto">
            <a:xfrm flipV="1">
              <a:off x="7938587" y="6596135"/>
              <a:ext cx="2722662" cy="6798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22C994-B980-C00A-B553-29CB41AEC371}"/>
                </a:ext>
              </a:extLst>
            </p:cNvPr>
            <p:cNvCxnSpPr/>
            <p:nvPr/>
          </p:nvCxnSpPr>
          <p:spPr bwMode="auto">
            <a:xfrm flipV="1">
              <a:off x="7918891" y="5313061"/>
              <a:ext cx="1859744" cy="19767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520622-DDCF-FEE0-AC43-68A3D790CD7F}"/>
                </a:ext>
              </a:extLst>
            </p:cNvPr>
            <p:cNvSpPr txBox="1"/>
            <p:nvPr/>
          </p:nvSpPr>
          <p:spPr>
            <a:xfrm>
              <a:off x="10727283" y="6411469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1</a:t>
              </a:r>
              <a:endParaRPr lang="en-US" b="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8ABE4BD-561E-26F7-83BA-E7F3B59A11AA}"/>
                </a:ext>
              </a:extLst>
            </p:cNvPr>
            <p:cNvSpPr txBox="1"/>
            <p:nvPr/>
          </p:nvSpPr>
          <p:spPr>
            <a:xfrm>
              <a:off x="9572903" y="4877614"/>
              <a:ext cx="2853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x</a:t>
              </a:r>
              <a:r>
                <a:rPr lang="en-HK" baseline="-25000" dirty="0"/>
                <a:t>1</a:t>
              </a:r>
              <a:endParaRPr lang="en-US" b="0" baseline="-250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A961B4-8D10-C01B-1122-D3F7EE356070}"/>
                </a:ext>
              </a:extLst>
            </p:cNvPr>
            <p:cNvCxnSpPr/>
            <p:nvPr/>
          </p:nvCxnSpPr>
          <p:spPr bwMode="auto">
            <a:xfrm flipV="1">
              <a:off x="7982982" y="5212041"/>
              <a:ext cx="528136" cy="206392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6656E2-568D-3D28-B9C1-ED6E42872B60}"/>
                </a:ext>
              </a:extLst>
            </p:cNvPr>
            <p:cNvSpPr txBox="1"/>
            <p:nvPr/>
          </p:nvSpPr>
          <p:spPr>
            <a:xfrm>
              <a:off x="8192538" y="5124230"/>
              <a:ext cx="171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HK" dirty="0"/>
                <a:t>y</a:t>
              </a:r>
              <a:endParaRPr lang="en-US" b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275E324-9240-6DDF-1E60-B075856675DD}"/>
                    </a:ext>
                  </a:extLst>
                </p:cNvPr>
                <p:cNvSpPr txBox="1"/>
                <p:nvPr/>
              </p:nvSpPr>
              <p:spPr>
                <a:xfrm>
                  <a:off x="9302376" y="6235806"/>
                  <a:ext cx="2516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HK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275E324-9240-6DDF-1E60-B07585667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2376" y="6235806"/>
                  <a:ext cx="25167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6341" t="-14754" r="-58537" b="-29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7BA7BB2-C946-44A3-35C6-62D53406600E}"/>
                </a:ext>
              </a:extLst>
            </p:cNvPr>
            <p:cNvCxnSpPr/>
            <p:nvPr/>
          </p:nvCxnSpPr>
          <p:spPr bwMode="auto">
            <a:xfrm flipH="1" flipV="1">
              <a:off x="8485869" y="5226187"/>
              <a:ext cx="664712" cy="124798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6B4C2C-33F8-37B9-D99F-433EDF3F111E}"/>
                    </a:ext>
                  </a:extLst>
                </p:cNvPr>
                <p:cNvSpPr txBox="1"/>
                <p:nvPr/>
              </p:nvSpPr>
              <p:spPr>
                <a:xfrm>
                  <a:off x="8697718" y="5301767"/>
                  <a:ext cx="7844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HK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HK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6B4C2C-33F8-37B9-D99F-433EDF3F11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718" y="5301767"/>
                  <a:ext cx="7844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178" t="-14754" r="-51938" b="-29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4086DCE-69EB-65FE-04B1-9EE609601EFC}"/>
                </a:ext>
              </a:extLst>
            </p:cNvPr>
            <p:cNvSpPr/>
            <p:nvPr/>
          </p:nvSpPr>
          <p:spPr bwMode="auto">
            <a:xfrm rot="19783408">
              <a:off x="8976885" y="6347272"/>
              <a:ext cx="144436" cy="181956"/>
            </a:xfrm>
            <a:prstGeom prst="rect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7979F2-CC1A-D487-7A19-C5ABB9C08767}"/>
                </a:ext>
              </a:extLst>
            </p:cNvPr>
            <p:cNvCxnSpPr/>
            <p:nvPr/>
          </p:nvCxnSpPr>
          <p:spPr bwMode="auto">
            <a:xfrm flipV="1">
              <a:off x="7928467" y="6468075"/>
              <a:ext cx="1252842" cy="80789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miter lim="400000"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</m:d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765" y="1720850"/>
                <a:ext cx="11887200" cy="373380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HK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𝐲</m:t>
                    </m:r>
                    <m:r>
                      <a:rPr lang="en-US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HK" b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HK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acc>
                    <m:r>
                      <a:rPr lang="en-HK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HK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HK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𝝐</m:t>
                        </m:r>
                      </m:e>
                    </m:acc>
                    <m:r>
                      <a:rPr lang="en-HK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1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HK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HK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HK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HK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HK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HK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HK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HK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HK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𝛜</m:t>
                          </m:r>
                        </m:e>
                      </m:acc>
                      <m:r>
                        <a:rPr lang="en-HK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).</m:t>
                      </m:r>
                    </m:oMath>
                  </m:oMathPara>
                </a14:m>
                <a:endParaRPr lang="en-HK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have already proved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HK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𝐗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HK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𝛜</m:t>
                        </m:r>
                      </m:e>
                    </m:acc>
                    <m:r>
                      <a:rPr lang="en-HK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HK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Therefore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𝐲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HK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HK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765" y="1720850"/>
                <a:ext cx="11887200" cy="3733800"/>
              </a:xfrm>
              <a:blipFill>
                <a:blip r:embed="rId3"/>
                <a:stretch>
                  <a:fillRect l="-1692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0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AutoShape 1">
            <a:extLst>
              <a:ext uri="{FF2B5EF4-FFF2-40B4-BE49-F238E27FC236}">
                <a16:creationId xmlns:a16="http://schemas.microsoft.com/office/drawing/2014/main" id="{D9A533BC-CBEC-4ACC-995C-963B45AA813F}"/>
              </a:ext>
            </a:extLst>
          </p:cNvPr>
          <p:cNvSpPr>
            <a:spLocks/>
          </p:cNvSpPr>
          <p:nvPr/>
        </p:nvSpPr>
        <p:spPr bwMode="auto">
          <a:xfrm>
            <a:off x="527050" y="6202363"/>
            <a:ext cx="11949113" cy="2614612"/>
          </a:xfrm>
          <a:prstGeom prst="roundRect">
            <a:avLst>
              <a:gd name="adj" fmla="val 23977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786BD264-AE47-4B5E-8624-B3E560E77EC0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1FDC72BF-1B4A-4365-9831-6E7A778DCBD4}"/>
              </a:ext>
            </a:extLst>
          </p:cNvPr>
          <p:cNvSpPr txBox="1">
            <a:spLocks/>
          </p:cNvSpPr>
          <p:nvPr/>
        </p:nvSpPr>
        <p:spPr bwMode="auto">
          <a:xfrm>
            <a:off x="9804400" y="9297988"/>
            <a:ext cx="30972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80000"/>
              </a:lnSpc>
              <a:spcBef>
                <a:spcPts val="1400"/>
              </a:spcBef>
            </a:pPr>
            <a:r>
              <a:rPr lang="en-US" altLang="en-US" sz="1400">
                <a:solidFill>
                  <a:srgbClr val="59793F"/>
                </a:solidFill>
                <a:latin typeface="Superclarendon Regular" charset="0"/>
                <a:ea typeface="Superclarendon Regular" charset="0"/>
                <a:cs typeface="Superclarendon Regular" charset="0"/>
                <a:sym typeface="Superclarendon Regular" charset="0"/>
              </a:rPr>
              <a:t>Chapter 3. Linear Regression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6E894D24-8BF5-4C5A-A72F-83F5A48E97E7}"/>
              </a:ext>
            </a:extLst>
          </p:cNvPr>
          <p:cNvSpPr txBox="1">
            <a:spLocks/>
          </p:cNvSpPr>
          <p:nvPr/>
        </p:nvSpPr>
        <p:spPr bwMode="auto">
          <a:xfrm>
            <a:off x="5024438" y="1374775"/>
            <a:ext cx="2954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Model assumptions</a:t>
            </a:r>
          </a:p>
        </p:txBody>
      </p:sp>
      <p:pic>
        <p:nvPicPr>
          <p:cNvPr id="25608" name="Picture 8">
            <a:extLst>
              <a:ext uri="{FF2B5EF4-FFF2-40B4-BE49-F238E27FC236}">
                <a16:creationId xmlns:a16="http://schemas.microsoft.com/office/drawing/2014/main" id="{5ABAD0C6-F3DD-45EF-A2EE-FDC4CC23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2667000"/>
            <a:ext cx="8462963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A73B676A-081C-4449-A815-32E67FE6B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616325"/>
            <a:ext cx="10783887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0" name="AutoShape 10">
            <a:extLst>
              <a:ext uri="{FF2B5EF4-FFF2-40B4-BE49-F238E27FC236}">
                <a16:creationId xmlns:a16="http://schemas.microsoft.com/office/drawing/2014/main" id="{0CBC57F2-4AD1-4BC6-BF96-91C7BE4F3616}"/>
              </a:ext>
            </a:extLst>
          </p:cNvPr>
          <p:cNvSpPr>
            <a:spLocks/>
          </p:cNvSpPr>
          <p:nvPr/>
        </p:nvSpPr>
        <p:spPr bwMode="auto">
          <a:xfrm>
            <a:off x="455613" y="2278063"/>
            <a:ext cx="12091987" cy="2489200"/>
          </a:xfrm>
          <a:prstGeom prst="roundRect">
            <a:avLst>
              <a:gd name="adj" fmla="val 1296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1AEDE317-4787-49E8-9046-A2051136BB6D}"/>
              </a:ext>
            </a:extLst>
          </p:cNvPr>
          <p:cNvSpPr txBox="1">
            <a:spLocks/>
          </p:cNvSpPr>
          <p:nvPr/>
        </p:nvSpPr>
        <p:spPr bwMode="auto">
          <a:xfrm>
            <a:off x="1160463" y="2058988"/>
            <a:ext cx="50450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General linear regression model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1B733237-120E-4552-B5D8-A26802ED4BB7}"/>
              </a:ext>
            </a:extLst>
          </p:cNvPr>
          <p:cNvSpPr txBox="1">
            <a:spLocks/>
          </p:cNvSpPr>
          <p:nvPr/>
        </p:nvSpPr>
        <p:spPr bwMode="auto">
          <a:xfrm>
            <a:off x="587375" y="6024563"/>
            <a:ext cx="222567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Assumptions</a:t>
            </a:r>
          </a:p>
        </p:txBody>
      </p:sp>
      <p:pic>
        <p:nvPicPr>
          <p:cNvPr id="25613" name="Picture 13">
            <a:extLst>
              <a:ext uri="{FF2B5EF4-FFF2-40B4-BE49-F238E27FC236}">
                <a16:creationId xmlns:a16="http://schemas.microsoft.com/office/drawing/2014/main" id="{28DBCDE4-78C5-4A23-8835-296F6C604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6778625"/>
            <a:ext cx="23320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14" name="Picture 14">
            <a:extLst>
              <a:ext uri="{FF2B5EF4-FFF2-40B4-BE49-F238E27FC236}">
                <a16:creationId xmlns:a16="http://schemas.microsoft.com/office/drawing/2014/main" id="{33BAF9C6-B2BE-44A3-889A-3C5FEC94E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7666038"/>
            <a:ext cx="67770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5" name="Text Box 15">
            <a:extLst>
              <a:ext uri="{FF2B5EF4-FFF2-40B4-BE49-F238E27FC236}">
                <a16:creationId xmlns:a16="http://schemas.microsoft.com/office/drawing/2014/main" id="{5B174A39-156E-49B2-AB6C-E1595B5652DE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7AE624F-0E4A-4B22-8F77-260AEF396EE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65303-AFC2-48D3-AF78-4E8F3B7B9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>
            <a:extLst>
              <a:ext uri="{FF2B5EF4-FFF2-40B4-BE49-F238E27FC236}">
                <a16:creationId xmlns:a16="http://schemas.microsoft.com/office/drawing/2014/main" id="{CEB48D7B-E64E-E2F6-4630-1BFB4CB9DCB5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pic>
        <p:nvPicPr>
          <p:cNvPr id="26630" name="Picture 6">
            <a:extLst>
              <a:ext uri="{FF2B5EF4-FFF2-40B4-BE49-F238E27FC236}">
                <a16:creationId xmlns:a16="http://schemas.microsoft.com/office/drawing/2014/main" id="{FACDA349-9236-2C76-5060-CA6F44E6B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2462212"/>
            <a:ext cx="41846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1" name="Picture 7">
            <a:extLst>
              <a:ext uri="{FF2B5EF4-FFF2-40B4-BE49-F238E27FC236}">
                <a16:creationId xmlns:a16="http://schemas.microsoft.com/office/drawing/2014/main" id="{455A5DF5-7C41-F7E6-ADBA-D166188C4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192337"/>
            <a:ext cx="33305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D9E74033-4656-4EE8-040D-87D3FAFB8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05187"/>
            <a:ext cx="9942513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3" name="AutoShape 9">
            <a:extLst>
              <a:ext uri="{FF2B5EF4-FFF2-40B4-BE49-F238E27FC236}">
                <a16:creationId xmlns:a16="http://schemas.microsoft.com/office/drawing/2014/main" id="{EF387FD3-EFAB-085E-9F97-263E8CEDC3FC}"/>
              </a:ext>
            </a:extLst>
          </p:cNvPr>
          <p:cNvSpPr>
            <a:spLocks/>
          </p:cNvSpPr>
          <p:nvPr/>
        </p:nvSpPr>
        <p:spPr bwMode="auto">
          <a:xfrm>
            <a:off x="455613" y="2073275"/>
            <a:ext cx="12091987" cy="2041525"/>
          </a:xfrm>
          <a:prstGeom prst="roundRect">
            <a:avLst>
              <a:gd name="adj" fmla="val 15796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E0023E68-3FCD-4836-C754-7EFF3A631A01}"/>
              </a:ext>
            </a:extLst>
          </p:cNvPr>
          <p:cNvSpPr txBox="1">
            <a:spLocks/>
          </p:cNvSpPr>
          <p:nvPr/>
        </p:nvSpPr>
        <p:spPr bwMode="auto">
          <a:xfrm>
            <a:off x="712788" y="1890712"/>
            <a:ext cx="2665412" cy="47466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 of LSE</a:t>
            </a:r>
          </a:p>
        </p:txBody>
      </p:sp>
      <p:sp>
        <p:nvSpPr>
          <p:cNvPr id="26640" name="AutoShape 16">
            <a:extLst>
              <a:ext uri="{FF2B5EF4-FFF2-40B4-BE49-F238E27FC236}">
                <a16:creationId xmlns:a16="http://schemas.microsoft.com/office/drawing/2014/main" id="{F1A6666C-8A49-5755-6175-683BC9B5B16A}"/>
              </a:ext>
            </a:extLst>
          </p:cNvPr>
          <p:cNvSpPr>
            <a:spLocks/>
          </p:cNvSpPr>
          <p:nvPr/>
        </p:nvSpPr>
        <p:spPr bwMode="auto">
          <a:xfrm>
            <a:off x="1420813" y="2476500"/>
            <a:ext cx="5153025" cy="784225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41" name="AutoShape 17">
            <a:extLst>
              <a:ext uri="{FF2B5EF4-FFF2-40B4-BE49-F238E27FC236}">
                <a16:creationId xmlns:a16="http://schemas.microsoft.com/office/drawing/2014/main" id="{1AE89103-B26C-89FD-EA24-8756B0C7B000}"/>
              </a:ext>
            </a:extLst>
          </p:cNvPr>
          <p:cNvSpPr>
            <a:spLocks/>
          </p:cNvSpPr>
          <p:nvPr/>
        </p:nvSpPr>
        <p:spPr bwMode="auto">
          <a:xfrm>
            <a:off x="7051675" y="2219325"/>
            <a:ext cx="4008438" cy="1068387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47" name="Text Box 23">
            <a:extLst>
              <a:ext uri="{FF2B5EF4-FFF2-40B4-BE49-F238E27FC236}">
                <a16:creationId xmlns:a16="http://schemas.microsoft.com/office/drawing/2014/main" id="{3A74D9D7-C0EA-D55A-E23A-C19600EC8CE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D5EEB26-AC4F-4C22-BA21-E4416D4E704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781E5-57B8-CB20-05F4-64569AA2A6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:r>
                  <a:rPr lang="en-US" sz="5400" dirty="0"/>
                  <a:t>Theorem of LSE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5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371600"/>
                <a:ext cx="11887200" cy="792480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b="1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Therefore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proposed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Section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3.1.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371600"/>
                <a:ext cx="11887200" cy="7924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48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070B7487-E047-4DFA-A9F1-5CAFBBC9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" y="2806700"/>
            <a:ext cx="11282363" cy="199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AutoShape 2">
            <a:extLst>
              <a:ext uri="{FF2B5EF4-FFF2-40B4-BE49-F238E27FC236}">
                <a16:creationId xmlns:a16="http://schemas.microsoft.com/office/drawing/2014/main" id="{4CBD2FAC-990C-45C9-BC1C-343D2FB58A08}"/>
              </a:ext>
            </a:extLst>
          </p:cNvPr>
          <p:cNvSpPr>
            <a:spLocks/>
          </p:cNvSpPr>
          <p:nvPr/>
        </p:nvSpPr>
        <p:spPr bwMode="auto">
          <a:xfrm>
            <a:off x="167481" y="2133600"/>
            <a:ext cx="12669837" cy="3743325"/>
          </a:xfrm>
          <a:prstGeom prst="roundRect">
            <a:avLst>
              <a:gd name="adj" fmla="val 16745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B20EF97A-0190-40C7-AB09-265A39332E81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A90DE7F0-4090-44FD-9753-A514199A0343}"/>
              </a:ext>
            </a:extLst>
          </p:cNvPr>
          <p:cNvSpPr txBox="1">
            <a:spLocks/>
          </p:cNvSpPr>
          <p:nvPr/>
        </p:nvSpPr>
        <p:spPr bwMode="auto">
          <a:xfrm>
            <a:off x="505618" y="1955800"/>
            <a:ext cx="559911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Confidence intervals of parameters</a:t>
            </a:r>
          </a:p>
        </p:txBody>
      </p:sp>
      <p:pic>
        <p:nvPicPr>
          <p:cNvPr id="27663" name="Picture 15">
            <a:extLst>
              <a:ext uri="{FF2B5EF4-FFF2-40B4-BE49-F238E27FC236}">
                <a16:creationId xmlns:a16="http://schemas.microsoft.com/office/drawing/2014/main" id="{B3D245FC-E6E5-44DD-AE82-BADEA077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8" y="5068888"/>
            <a:ext cx="11237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66" name="Text Box 18">
            <a:extLst>
              <a:ext uri="{FF2B5EF4-FFF2-40B4-BE49-F238E27FC236}">
                <a16:creationId xmlns:a16="http://schemas.microsoft.com/office/drawing/2014/main" id="{7BED5DDE-25E1-4DFA-AAD6-B31AA1799237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41D2538-87E9-444F-BCCC-293C19AB50D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29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751E6-B012-48C2-9E21-11BDCF219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28235BA8-0AB9-46B8-B197-B782F56A1C2D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B521BA8F-7CA9-4236-9F24-29975092671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D1BEC1F9-98B5-467E-9CA7-6A60304F90AE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9545EF7E-1467-45A0-A70B-BE14460E9E19}"/>
              </a:ext>
            </a:extLst>
          </p:cNvPr>
          <p:cNvSpPr txBox="1">
            <a:spLocks/>
          </p:cNvSpPr>
          <p:nvPr/>
        </p:nvSpPr>
        <p:spPr bwMode="auto">
          <a:xfrm>
            <a:off x="4516438" y="1266825"/>
            <a:ext cx="39703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2929C9F2-5372-444F-B14B-D2CE517B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3097213"/>
            <a:ext cx="9323387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41056-CA78-4A91-AA31-8672DDCF3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>
            <a:extLst>
              <a:ext uri="{FF2B5EF4-FFF2-40B4-BE49-F238E27FC236}">
                <a16:creationId xmlns:a16="http://schemas.microsoft.com/office/drawing/2014/main" id="{8A441C69-52AE-4F0E-9492-359364AD6516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FAA91FD1-988B-49EE-A5E5-155682B2DF3A}"/>
              </a:ext>
            </a:extLst>
          </p:cNvPr>
          <p:cNvSpPr txBox="1">
            <a:spLocks/>
          </p:cNvSpPr>
          <p:nvPr/>
        </p:nvSpPr>
        <p:spPr bwMode="auto">
          <a:xfrm>
            <a:off x="388938" y="1509713"/>
            <a:ext cx="6197600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Confidence intervals of mean response</a:t>
            </a:r>
          </a:p>
        </p:txBody>
      </p:sp>
      <p:pic>
        <p:nvPicPr>
          <p:cNvPr id="28679" name="Picture 7">
            <a:extLst>
              <a:ext uri="{FF2B5EF4-FFF2-40B4-BE49-F238E27FC236}">
                <a16:creationId xmlns:a16="http://schemas.microsoft.com/office/drawing/2014/main" id="{CDD1BDAA-C52B-477B-9485-D1CD40A1C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074863"/>
            <a:ext cx="12253913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76F9CC03-1D3D-40C8-B95A-1586B214D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3376613"/>
            <a:ext cx="68643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1" name="AutoShape 9">
            <a:extLst>
              <a:ext uri="{FF2B5EF4-FFF2-40B4-BE49-F238E27FC236}">
                <a16:creationId xmlns:a16="http://schemas.microsoft.com/office/drawing/2014/main" id="{19F29E55-E9AE-449B-8A45-0DBEE69A6B78}"/>
              </a:ext>
            </a:extLst>
          </p:cNvPr>
          <p:cNvSpPr>
            <a:spLocks/>
          </p:cNvSpPr>
          <p:nvPr/>
        </p:nvSpPr>
        <p:spPr bwMode="auto">
          <a:xfrm>
            <a:off x="76200" y="1743075"/>
            <a:ext cx="12668250" cy="2674938"/>
          </a:xfrm>
          <a:prstGeom prst="roundRect">
            <a:avLst>
              <a:gd name="adj" fmla="val 2344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BDB1903F-E414-46D1-BD94-CBD8C26C6E7B}"/>
              </a:ext>
            </a:extLst>
          </p:cNvPr>
          <p:cNvSpPr txBox="1">
            <a:spLocks/>
          </p:cNvSpPr>
          <p:nvPr/>
        </p:nvSpPr>
        <p:spPr bwMode="auto">
          <a:xfrm>
            <a:off x="312738" y="4713288"/>
            <a:ext cx="3395662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Prediction interval</a:t>
            </a:r>
          </a:p>
        </p:txBody>
      </p:sp>
      <p:pic>
        <p:nvPicPr>
          <p:cNvPr id="28683" name="Picture 11">
            <a:extLst>
              <a:ext uri="{FF2B5EF4-FFF2-40B4-BE49-F238E27FC236}">
                <a16:creationId xmlns:a16="http://schemas.microsoft.com/office/drawing/2014/main" id="{4F8EF884-2679-4B01-B961-0674C5B16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5283200"/>
            <a:ext cx="11414125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4" name="Picture 12">
            <a:extLst>
              <a:ext uri="{FF2B5EF4-FFF2-40B4-BE49-F238E27FC236}">
                <a16:creationId xmlns:a16="http://schemas.microsoft.com/office/drawing/2014/main" id="{A1A5CBD9-849B-4312-9467-43587C225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7242175"/>
            <a:ext cx="106648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493B7816-5816-4B30-AFD5-115A9C33E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7867650"/>
            <a:ext cx="6088063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6" name="AutoShape 14">
            <a:extLst>
              <a:ext uri="{FF2B5EF4-FFF2-40B4-BE49-F238E27FC236}">
                <a16:creationId xmlns:a16="http://schemas.microsoft.com/office/drawing/2014/main" id="{A698E1BB-1546-46D7-B2F4-599186E738C4}"/>
              </a:ext>
            </a:extLst>
          </p:cNvPr>
          <p:cNvSpPr>
            <a:spLocks/>
          </p:cNvSpPr>
          <p:nvPr/>
        </p:nvSpPr>
        <p:spPr bwMode="auto">
          <a:xfrm>
            <a:off x="166688" y="5097463"/>
            <a:ext cx="12669837" cy="3873500"/>
          </a:xfrm>
          <a:prstGeom prst="roundRect">
            <a:avLst>
              <a:gd name="adj" fmla="val 1618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44C2928F-5D99-49B7-833F-32C2DFD400AD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CCFC866-50A2-4942-85BA-B11D46488663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30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9AEBAD-69D5-48FF-AC5A-9A40C7343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00" y="3494881"/>
                <a:ext cx="11099800" cy="5486400"/>
              </a:xfrm>
            </p:spPr>
            <p:txBody>
              <a:bodyPr anchor="t"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-distribution is the distribution of a sum of the squares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independent standard normal random variables.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0" y="3494881"/>
                <a:ext cx="11099800" cy="5486400"/>
              </a:xfrm>
              <a:blipFill>
                <a:blip r:embed="rId2"/>
                <a:stretch>
                  <a:fillRect l="-1757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9CD536-A520-46CD-8463-25C5CC495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60" y="4917252"/>
            <a:ext cx="5762668" cy="3845748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163EEDA-9F50-61AA-3389-FEC67992F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469231"/>
            <a:ext cx="8383587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24C48FC-0F71-B412-90A7-D2D9FDA3A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2332831"/>
            <a:ext cx="8615362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AutoShape 13">
            <a:extLst>
              <a:ext uri="{FF2B5EF4-FFF2-40B4-BE49-F238E27FC236}">
                <a16:creationId xmlns:a16="http://schemas.microsoft.com/office/drawing/2014/main" id="{12B34844-7C48-1533-30B3-DCED2C563538}"/>
              </a:ext>
            </a:extLst>
          </p:cNvPr>
          <p:cNvSpPr>
            <a:spLocks/>
          </p:cNvSpPr>
          <p:nvPr/>
        </p:nvSpPr>
        <p:spPr bwMode="auto">
          <a:xfrm>
            <a:off x="482600" y="1250156"/>
            <a:ext cx="12091987" cy="1919287"/>
          </a:xfrm>
          <a:prstGeom prst="roundRect">
            <a:avLst>
              <a:gd name="adj" fmla="val 16810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4F750B19-CC6C-B8A7-C0B3-1E68E0948084}"/>
              </a:ext>
            </a:extLst>
          </p:cNvPr>
          <p:cNvSpPr txBox="1">
            <a:spLocks/>
          </p:cNvSpPr>
          <p:nvPr/>
        </p:nvSpPr>
        <p:spPr bwMode="auto">
          <a:xfrm>
            <a:off x="739775" y="916781"/>
            <a:ext cx="356552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 of Residual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8023015B-91E2-4DDA-6F5C-D88C49762A30}"/>
              </a:ext>
            </a:extLst>
          </p:cNvPr>
          <p:cNvSpPr txBox="1">
            <a:spLocks/>
          </p:cNvSpPr>
          <p:nvPr/>
        </p:nvSpPr>
        <p:spPr bwMode="auto">
          <a:xfrm>
            <a:off x="10231437" y="1367631"/>
            <a:ext cx="2297113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1600" b="0" i="1">
                <a:solidFill>
                  <a:srgbClr val="FF0614"/>
                </a:solidFill>
              </a:rPr>
              <a:t>Chi-squared distribution</a:t>
            </a:r>
          </a:p>
        </p:txBody>
      </p:sp>
      <p:sp>
        <p:nvSpPr>
          <p:cNvPr id="11" name="AutoShape 18">
            <a:extLst>
              <a:ext uri="{FF2B5EF4-FFF2-40B4-BE49-F238E27FC236}">
                <a16:creationId xmlns:a16="http://schemas.microsoft.com/office/drawing/2014/main" id="{C5589DAD-FE37-381B-6246-0E6E00F68BB7}"/>
              </a:ext>
            </a:extLst>
          </p:cNvPr>
          <p:cNvSpPr>
            <a:spLocks/>
          </p:cNvSpPr>
          <p:nvPr/>
        </p:nvSpPr>
        <p:spPr bwMode="auto">
          <a:xfrm>
            <a:off x="2074862" y="2256631"/>
            <a:ext cx="8707438" cy="782637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8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>
            <a:extLst>
              <a:ext uri="{FF2B5EF4-FFF2-40B4-BE49-F238E27FC236}">
                <a16:creationId xmlns:a16="http://schemas.microsoft.com/office/drawing/2014/main" id="{CEB48D7B-E64E-E2F6-4630-1BFB4CB9DCB5}"/>
              </a:ext>
            </a:extLst>
          </p:cNvPr>
          <p:cNvSpPr txBox="1">
            <a:spLocks/>
          </p:cNvSpPr>
          <p:nvPr/>
        </p:nvSpPr>
        <p:spPr bwMode="auto">
          <a:xfrm>
            <a:off x="3328988" y="746125"/>
            <a:ext cx="58372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3.4 Statistical Properties of LSE</a:t>
            </a:r>
          </a:p>
        </p:txBody>
      </p:sp>
      <p:pic>
        <p:nvPicPr>
          <p:cNvPr id="26643" name="Picture 19">
            <a:extLst>
              <a:ext uri="{FF2B5EF4-FFF2-40B4-BE49-F238E27FC236}">
                <a16:creationId xmlns:a16="http://schemas.microsoft.com/office/drawing/2014/main" id="{1CD94FE0-9CB4-CE67-D3FB-8F79D703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731963"/>
            <a:ext cx="5395913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44" name="Picture 20">
            <a:extLst>
              <a:ext uri="{FF2B5EF4-FFF2-40B4-BE49-F238E27FC236}">
                <a16:creationId xmlns:a16="http://schemas.microsoft.com/office/drawing/2014/main" id="{4010F570-9951-B194-9E4F-49F1BE492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2976563"/>
            <a:ext cx="6472237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45" name="AutoShape 21">
            <a:extLst>
              <a:ext uri="{FF2B5EF4-FFF2-40B4-BE49-F238E27FC236}">
                <a16:creationId xmlns:a16="http://schemas.microsoft.com/office/drawing/2014/main" id="{2582497D-60FC-4736-819E-D414EC640A4D}"/>
              </a:ext>
            </a:extLst>
          </p:cNvPr>
          <p:cNvSpPr>
            <a:spLocks/>
          </p:cNvSpPr>
          <p:nvPr/>
        </p:nvSpPr>
        <p:spPr bwMode="auto">
          <a:xfrm>
            <a:off x="2311400" y="1601788"/>
            <a:ext cx="7926388" cy="2360612"/>
          </a:xfrm>
          <a:prstGeom prst="roundRect">
            <a:avLst>
              <a:gd name="adj" fmla="val 26556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2C4F652D-BE99-5539-E405-6FDB9A445BE5}"/>
              </a:ext>
            </a:extLst>
          </p:cNvPr>
          <p:cNvSpPr txBox="1">
            <a:spLocks/>
          </p:cNvSpPr>
          <p:nvPr/>
        </p:nvSpPr>
        <p:spPr bwMode="auto">
          <a:xfrm>
            <a:off x="8523288" y="2900363"/>
            <a:ext cx="15970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000" b="0" i="1">
                <a:solidFill>
                  <a:srgbClr val="FF0614"/>
                </a:solidFill>
              </a:rPr>
              <a:t>F distribution</a:t>
            </a:r>
          </a:p>
        </p:txBody>
      </p:sp>
      <p:sp>
        <p:nvSpPr>
          <p:cNvPr id="26647" name="Text Box 23">
            <a:extLst>
              <a:ext uri="{FF2B5EF4-FFF2-40B4-BE49-F238E27FC236}">
                <a16:creationId xmlns:a16="http://schemas.microsoft.com/office/drawing/2014/main" id="{3A74D9D7-C0EA-D55A-E23A-C19600EC8CE0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D5EEB26-AC4F-4C22-BA21-E4416D4E704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32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BC00153-8B93-18D7-8833-E439133D336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4000" y="4257675"/>
                <a:ext cx="7010400" cy="4436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0800" tIns="50800" rIns="50800" bIns="50800" numCol="1" anchor="t" anchorCtr="0" compatLnSpc="1">
                <a:prstTxWarp prst="textNoShape">
                  <a:avLst/>
                </a:prstTxWarp>
              </a:bodyPr>
              <a:lstStyle>
                <a:lvl1pPr marL="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1pPr>
                <a:lvl2pPr marL="4572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2pPr>
                <a:lvl3pPr marL="9144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3pPr>
                <a:lvl4pPr marL="13716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4pPr>
                <a:lvl5pPr marL="18288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distribution of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independent random variables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distributions with respective degrees of freedom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DBC00153-8B93-18D7-8833-E439133D3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4257675"/>
                <a:ext cx="7010400" cy="4436638"/>
              </a:xfrm>
              <a:prstGeom prst="rect">
                <a:avLst/>
              </a:prstGeom>
              <a:blipFill>
                <a:blip r:embed="rId4"/>
                <a:stretch>
                  <a:fillRect l="-2783" t="-5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E07B0B0-71CF-2148-D42B-E15C8A05F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22" y="4208659"/>
            <a:ext cx="5405478" cy="4214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5C3D-569A-6B56-7E72-54911D0EA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09393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5">
            <a:extLst>
              <a:ext uri="{FF2B5EF4-FFF2-40B4-BE49-F238E27FC236}">
                <a16:creationId xmlns:a16="http://schemas.microsoft.com/office/drawing/2014/main" id="{26DEA24B-5045-4E6C-9087-30CFE3B85439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182228FB-F417-432F-9E90-E1B9360A879E}"/>
              </a:ext>
            </a:extLst>
          </p:cNvPr>
          <p:cNvSpPr txBox="1">
            <a:spLocks/>
          </p:cNvSpPr>
          <p:nvPr/>
        </p:nvSpPr>
        <p:spPr bwMode="auto">
          <a:xfrm>
            <a:off x="4422775" y="1349375"/>
            <a:ext cx="41576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Decomposition of variances</a:t>
            </a:r>
          </a:p>
        </p:txBody>
      </p:sp>
      <p:pic>
        <p:nvPicPr>
          <p:cNvPr id="29704" name="Picture 8">
            <a:extLst>
              <a:ext uri="{FF2B5EF4-FFF2-40B4-BE49-F238E27FC236}">
                <a16:creationId xmlns:a16="http://schemas.microsoft.com/office/drawing/2014/main" id="{1B9ADFD0-818E-4AC2-B017-E16314B3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208213"/>
            <a:ext cx="58610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5" name="Picture 9">
            <a:extLst>
              <a:ext uri="{FF2B5EF4-FFF2-40B4-BE49-F238E27FC236}">
                <a16:creationId xmlns:a16="http://schemas.microsoft.com/office/drawing/2014/main" id="{6B1BE3F7-4B3B-43D0-B89F-2D9C3BC8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3030538"/>
            <a:ext cx="6757987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6" name="Picture 10">
            <a:extLst>
              <a:ext uri="{FF2B5EF4-FFF2-40B4-BE49-F238E27FC236}">
                <a16:creationId xmlns:a16="http://schemas.microsoft.com/office/drawing/2014/main" id="{6ACD516C-1B30-4189-B572-03DC346A8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535363"/>
            <a:ext cx="6065837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7" name="Picture 11">
            <a:extLst>
              <a:ext uri="{FF2B5EF4-FFF2-40B4-BE49-F238E27FC236}">
                <a16:creationId xmlns:a16="http://schemas.microsoft.com/office/drawing/2014/main" id="{81827B9A-188D-4170-BC60-A9C98336D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4435475"/>
            <a:ext cx="402748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8" name="Picture 12">
            <a:extLst>
              <a:ext uri="{FF2B5EF4-FFF2-40B4-BE49-F238E27FC236}">
                <a16:creationId xmlns:a16="http://schemas.microsoft.com/office/drawing/2014/main" id="{A47F850A-CC5E-4A01-8E61-4C003C399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4608513"/>
            <a:ext cx="4232275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9" name="AutoShape 13">
            <a:extLst>
              <a:ext uri="{FF2B5EF4-FFF2-40B4-BE49-F238E27FC236}">
                <a16:creationId xmlns:a16="http://schemas.microsoft.com/office/drawing/2014/main" id="{C3C20CD1-1901-460F-983C-8A6ABF123A0F}"/>
              </a:ext>
            </a:extLst>
          </p:cNvPr>
          <p:cNvSpPr>
            <a:spLocks/>
          </p:cNvSpPr>
          <p:nvPr/>
        </p:nvSpPr>
        <p:spPr bwMode="auto">
          <a:xfrm>
            <a:off x="166688" y="2041525"/>
            <a:ext cx="12669837" cy="3276600"/>
          </a:xfrm>
          <a:prstGeom prst="roundRect">
            <a:avLst>
              <a:gd name="adj" fmla="val 19134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0" name="AutoShape 14">
            <a:extLst>
              <a:ext uri="{FF2B5EF4-FFF2-40B4-BE49-F238E27FC236}">
                <a16:creationId xmlns:a16="http://schemas.microsoft.com/office/drawing/2014/main" id="{B2DD0296-224D-46FE-A793-89BF9711E6B4}"/>
              </a:ext>
            </a:extLst>
          </p:cNvPr>
          <p:cNvSpPr>
            <a:spLocks/>
          </p:cNvSpPr>
          <p:nvPr/>
        </p:nvSpPr>
        <p:spPr bwMode="auto">
          <a:xfrm>
            <a:off x="3859213" y="3457575"/>
            <a:ext cx="6340475" cy="911225"/>
          </a:xfrm>
          <a:prstGeom prst="roundRect">
            <a:avLst>
              <a:gd name="adj" fmla="val 35417"/>
            </a:avLst>
          </a:prstGeom>
          <a:noFill/>
          <a:ln w="50800" cap="flat" cmpd="sng">
            <a:solidFill>
              <a:srgbClr val="F7072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11" name="Line 15">
            <a:extLst>
              <a:ext uri="{FF2B5EF4-FFF2-40B4-BE49-F238E27FC236}">
                <a16:creationId xmlns:a16="http://schemas.microsoft.com/office/drawing/2014/main" id="{D64323BA-E778-40AE-8E55-8A1F26560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5203825"/>
            <a:ext cx="3868737" cy="0"/>
          </a:xfrm>
          <a:prstGeom prst="line">
            <a:avLst/>
          </a:prstGeom>
          <a:noFill/>
          <a:ln w="50800" cap="flat" cmpd="sng">
            <a:solidFill>
              <a:srgbClr val="FF163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9722" name="Text Box 26">
            <a:extLst>
              <a:ext uri="{FF2B5EF4-FFF2-40B4-BE49-F238E27FC236}">
                <a16:creationId xmlns:a16="http://schemas.microsoft.com/office/drawing/2014/main" id="{F5A61B12-AD35-451C-9818-4E17578740A8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B2A0E20-BA34-4207-9534-693F8A2E0164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8CBE6-2C42-480C-9B88-36AD9EBAB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400" dirty="0"/>
                  <a:t> Statistic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b="-1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635312"/>
                <a:ext cx="11887200" cy="7127688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inherent amount of variability before the regression is performed</a:t>
                </a:r>
                <a:endParaRPr lang="en-US" b="1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amount of variability that is left unexplained after performing the regression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𝐲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amount of variability that is explained (or removed) by performing the regression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𝐲</m:t>
                                      </m:r>
                                    </m:e>
                                  </m:acc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𝐲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𝐲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𝐲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b="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measures the ability of the regression to reduce the variability in the data.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close to 1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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large proportion of the variability in the response is explained by the regression.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635312"/>
                <a:ext cx="11887200" cy="7127688"/>
              </a:xfrm>
              <a:blipFill>
                <a:blip r:embed="rId3"/>
                <a:stretch>
                  <a:fillRect l="-1641" t="-940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0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993790-B592-AD73-4B2E-BE92B7236310}"/>
              </a:ext>
            </a:extLst>
          </p:cNvPr>
          <p:cNvSpPr/>
          <p:nvPr/>
        </p:nvSpPr>
        <p:spPr bwMode="auto">
          <a:xfrm>
            <a:off x="2616200" y="7391400"/>
            <a:ext cx="7848600" cy="1143000"/>
          </a:xfrm>
          <a:prstGeom prst="roundRect">
            <a:avLst/>
          </a:prstGeom>
          <a:solidFill>
            <a:srgbClr val="CCFFCC">
              <a:alpha val="50000"/>
            </a:srgb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400" dirty="0"/>
                  <a:t> Statistic for single linear regression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2600" y="304800"/>
                <a:ext cx="11887200" cy="1308100"/>
              </a:xfrm>
              <a:blipFill>
                <a:blip r:embed="rId2"/>
                <a:stretch>
                  <a:fillRect r="-2462" b="-1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00" y="1524000"/>
                <a:ext cx="11887200" cy="7984938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simple linear regression,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where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𝑥𝑦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−⟨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⟩⟨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⟩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Therefore,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𝑥𝑦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𝑥𝑦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𝑥𝑦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the concept of covariance cannot be extended to multiple linear regression.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1524000"/>
                <a:ext cx="11887200" cy="7984938"/>
              </a:xfrm>
              <a:blipFill>
                <a:blip r:embed="rId3"/>
                <a:stretch>
                  <a:fillRect l="-1641" t="-916" b="-2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806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>
            <a:extLst>
              <a:ext uri="{FF2B5EF4-FFF2-40B4-BE49-F238E27FC236}">
                <a16:creationId xmlns:a16="http://schemas.microsoft.com/office/drawing/2014/main" id="{2D33EC20-20B1-4DC7-B210-D8A264841486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12107EE1-07D8-4D76-8904-01C02816281E}"/>
              </a:ext>
            </a:extLst>
          </p:cNvPr>
          <p:cNvSpPr txBox="1">
            <a:spLocks/>
          </p:cNvSpPr>
          <p:nvPr/>
        </p:nvSpPr>
        <p:spPr bwMode="auto">
          <a:xfrm>
            <a:off x="5508625" y="1349375"/>
            <a:ext cx="1985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ANOVA table</a:t>
            </a:r>
          </a:p>
        </p:txBody>
      </p:sp>
      <p:pic>
        <p:nvPicPr>
          <p:cNvPr id="30728" name="Picture 8">
            <a:extLst>
              <a:ext uri="{FF2B5EF4-FFF2-40B4-BE49-F238E27FC236}">
                <a16:creationId xmlns:a16="http://schemas.microsoft.com/office/drawing/2014/main" id="{363AE4DB-A0FA-41C5-9659-9D4E210C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08200"/>
            <a:ext cx="118745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9" name="AutoShape 9">
            <a:extLst>
              <a:ext uri="{FF2B5EF4-FFF2-40B4-BE49-F238E27FC236}">
                <a16:creationId xmlns:a16="http://schemas.microsoft.com/office/drawing/2014/main" id="{DBB4249F-6952-4B35-92BA-5E90046E06FA}"/>
              </a:ext>
            </a:extLst>
          </p:cNvPr>
          <p:cNvSpPr>
            <a:spLocks/>
          </p:cNvSpPr>
          <p:nvPr/>
        </p:nvSpPr>
        <p:spPr bwMode="auto">
          <a:xfrm>
            <a:off x="455613" y="1978025"/>
            <a:ext cx="12091987" cy="2136775"/>
          </a:xfrm>
          <a:prstGeom prst="roundRect">
            <a:avLst>
              <a:gd name="adj" fmla="val 15088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30730" name="Picture 10">
            <a:extLst>
              <a:ext uri="{FF2B5EF4-FFF2-40B4-BE49-F238E27FC236}">
                <a16:creationId xmlns:a16="http://schemas.microsoft.com/office/drawing/2014/main" id="{03A1BB54-C48F-465F-AE71-B855F53BF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4281488"/>
            <a:ext cx="93948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35" name="Text Box 15">
            <a:extLst>
              <a:ext uri="{FF2B5EF4-FFF2-40B4-BE49-F238E27FC236}">
                <a16:creationId xmlns:a16="http://schemas.microsoft.com/office/drawing/2014/main" id="{E1F32A1C-42AC-4D29-B596-97FDE18BAB0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518375DD-B074-4192-8368-67FCB89B91EC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36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4D65-CB5E-4EEF-8CD8-821901009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4800"/>
            <a:ext cx="11887200" cy="1308100"/>
          </a:xfrm>
        </p:spPr>
        <p:txBody>
          <a:bodyPr/>
          <a:lstStyle/>
          <a:p>
            <a:r>
              <a:rPr lang="en-US" sz="5400" dirty="0"/>
              <a:t>Hypothesis Testing in ANOVA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831" y="2133600"/>
                <a:ext cx="11887200" cy="7010400"/>
              </a:xfrm>
            </p:spPr>
            <p:txBody>
              <a:bodyPr anchor="t"/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 hypothesis: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=⋯=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=0,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versus the alternative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least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one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nonzero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hypothesis test is performed by computing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-statistic,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𝑒𝑟𝑟𝑜𝑟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−1)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true, one would expect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 to be close to 1. </a:t>
                </a: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true, we expect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&gt;1.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large, its probability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-distribution will be small, and the null hypothesis can be rejected.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-value is calculated by the probability that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 is greater than the observed value.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831" y="2133600"/>
                <a:ext cx="11887200" cy="7010400"/>
              </a:xfrm>
              <a:blipFill>
                <a:blip r:embed="rId2"/>
                <a:stretch>
                  <a:fillRect l="-1641" t="-1043" b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D8601595-188B-4F21-9E52-D0B126D30971}"/>
              </a:ext>
            </a:extLst>
          </p:cNvPr>
          <p:cNvSpPr txBox="1">
            <a:spLocks/>
          </p:cNvSpPr>
          <p:nvPr/>
        </p:nvSpPr>
        <p:spPr bwMode="auto">
          <a:xfrm>
            <a:off x="1520031" y="1612900"/>
            <a:ext cx="9615488" cy="473075"/>
          </a:xfrm>
          <a:prstGeom prst="rect">
            <a:avLst/>
          </a:prstGeom>
          <a:solidFill>
            <a:srgbClr val="FF8D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Is there relation between covariates and response ? (ANOVA)</a:t>
            </a:r>
          </a:p>
        </p:txBody>
      </p:sp>
    </p:spTree>
    <p:extLst>
      <p:ext uri="{BB962C8B-B14F-4D97-AF65-F5344CB8AC3E}">
        <p14:creationId xmlns:p14="http://schemas.microsoft.com/office/powerpoint/2010/main" val="219860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>
            <a:extLst>
              <a:ext uri="{FF2B5EF4-FFF2-40B4-BE49-F238E27FC236}">
                <a16:creationId xmlns:a16="http://schemas.microsoft.com/office/drawing/2014/main" id="{59CD2D3E-1FA4-487F-9749-650C7C583813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1750" name="Text Box 6">
            <a:extLst>
              <a:ext uri="{FF2B5EF4-FFF2-40B4-BE49-F238E27FC236}">
                <a16:creationId xmlns:a16="http://schemas.microsoft.com/office/drawing/2014/main" id="{D2596EE1-2170-4F0D-99A3-97602842DF01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5EF5CE18-6ED7-4245-B865-CC56979FA2F2}"/>
              </a:ext>
            </a:extLst>
          </p:cNvPr>
          <p:cNvSpPr txBox="1">
            <a:spLocks/>
          </p:cNvSpPr>
          <p:nvPr/>
        </p:nvSpPr>
        <p:spPr bwMode="auto">
          <a:xfrm>
            <a:off x="849313" y="2600325"/>
            <a:ext cx="40894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We have shown how to test </a:t>
            </a:r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E1288CAE-9D77-4BDC-9080-2EE441254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2708275"/>
            <a:ext cx="67564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3" name="Text Box 9">
            <a:extLst>
              <a:ext uri="{FF2B5EF4-FFF2-40B4-BE49-F238E27FC236}">
                <a16:creationId xmlns:a16="http://schemas.microsoft.com/office/drawing/2014/main" id="{3F33860A-9BAB-4AF8-ABF6-B3F74689C853}"/>
              </a:ext>
            </a:extLst>
          </p:cNvPr>
          <p:cNvSpPr txBox="1">
            <a:spLocks/>
          </p:cNvSpPr>
          <p:nvPr/>
        </p:nvSpPr>
        <p:spPr bwMode="auto">
          <a:xfrm>
            <a:off x="1468438" y="3179763"/>
            <a:ext cx="70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i.e., </a:t>
            </a: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6346699D-D475-47FA-A4EC-FF34277C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3232150"/>
            <a:ext cx="9259888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5" name="AutoShape 11">
            <a:extLst>
              <a:ext uri="{FF2B5EF4-FFF2-40B4-BE49-F238E27FC236}">
                <a16:creationId xmlns:a16="http://schemas.microsoft.com/office/drawing/2014/main" id="{5398F9C7-C1D6-42B2-AD1E-6AA61176FC78}"/>
              </a:ext>
            </a:extLst>
          </p:cNvPr>
          <p:cNvSpPr>
            <a:spLocks/>
          </p:cNvSpPr>
          <p:nvPr/>
        </p:nvSpPr>
        <p:spPr bwMode="auto">
          <a:xfrm>
            <a:off x="436563" y="2443163"/>
            <a:ext cx="12130087" cy="1360487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FDAFB5E5-F01A-4B1A-91EA-320717FD7022}"/>
              </a:ext>
            </a:extLst>
          </p:cNvPr>
          <p:cNvSpPr txBox="1">
            <a:spLocks/>
          </p:cNvSpPr>
          <p:nvPr/>
        </p:nvSpPr>
        <p:spPr bwMode="auto">
          <a:xfrm>
            <a:off x="4510088" y="4638675"/>
            <a:ext cx="3675062" cy="474663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Rationale of ANOVA</a:t>
            </a:r>
          </a:p>
        </p:txBody>
      </p:sp>
      <p:pic>
        <p:nvPicPr>
          <p:cNvPr id="31757" name="Picture 13">
            <a:extLst>
              <a:ext uri="{FF2B5EF4-FFF2-40B4-BE49-F238E27FC236}">
                <a16:creationId xmlns:a16="http://schemas.microsoft.com/office/drawing/2014/main" id="{6E597015-7115-4AE3-A6BC-F2D08597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5346700"/>
            <a:ext cx="11052175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8" name="Picture 14">
            <a:extLst>
              <a:ext uri="{FF2B5EF4-FFF2-40B4-BE49-F238E27FC236}">
                <a16:creationId xmlns:a16="http://schemas.microsoft.com/office/drawing/2014/main" id="{7A374F53-74D5-483E-8143-ECA58E5F4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6230938"/>
            <a:ext cx="47640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9" name="Picture 15">
            <a:extLst>
              <a:ext uri="{FF2B5EF4-FFF2-40B4-BE49-F238E27FC236}">
                <a16:creationId xmlns:a16="http://schemas.microsoft.com/office/drawing/2014/main" id="{A7B35CB8-1C77-4520-B711-96AEE685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6230938"/>
            <a:ext cx="1819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0" name="Picture 16">
            <a:extLst>
              <a:ext uri="{FF2B5EF4-FFF2-40B4-BE49-F238E27FC236}">
                <a16:creationId xmlns:a16="http://schemas.microsoft.com/office/drawing/2014/main" id="{5FFEA963-C130-43CC-90F1-E0F863E17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6257925"/>
            <a:ext cx="48942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1" name="Picture 17">
            <a:extLst>
              <a:ext uri="{FF2B5EF4-FFF2-40B4-BE49-F238E27FC236}">
                <a16:creationId xmlns:a16="http://schemas.microsoft.com/office/drawing/2014/main" id="{9F6FEA26-66B5-4C4E-A163-52DC61095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826250"/>
            <a:ext cx="14795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2" name="Picture 18">
            <a:extLst>
              <a:ext uri="{FF2B5EF4-FFF2-40B4-BE49-F238E27FC236}">
                <a16:creationId xmlns:a16="http://schemas.microsoft.com/office/drawing/2014/main" id="{75522C92-D844-4310-B97D-922C9FCA2B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7586663"/>
            <a:ext cx="695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63" name="Picture 19">
            <a:extLst>
              <a:ext uri="{FF2B5EF4-FFF2-40B4-BE49-F238E27FC236}">
                <a16:creationId xmlns:a16="http://schemas.microsoft.com/office/drawing/2014/main" id="{C079AB89-0DD6-4CAD-8656-0A2E7BCCD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8380413"/>
            <a:ext cx="9917113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64" name="AutoShape 20">
            <a:extLst>
              <a:ext uri="{FF2B5EF4-FFF2-40B4-BE49-F238E27FC236}">
                <a16:creationId xmlns:a16="http://schemas.microsoft.com/office/drawing/2014/main" id="{61791717-8BE0-433F-A256-11BE3C95E699}"/>
              </a:ext>
            </a:extLst>
          </p:cNvPr>
          <p:cNvSpPr>
            <a:spLocks/>
          </p:cNvSpPr>
          <p:nvPr/>
        </p:nvSpPr>
        <p:spPr bwMode="auto">
          <a:xfrm>
            <a:off x="166688" y="5210175"/>
            <a:ext cx="12669837" cy="3873500"/>
          </a:xfrm>
          <a:prstGeom prst="roundRect">
            <a:avLst>
              <a:gd name="adj" fmla="val 1618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5" name="AutoShape 21">
            <a:extLst>
              <a:ext uri="{FF2B5EF4-FFF2-40B4-BE49-F238E27FC236}">
                <a16:creationId xmlns:a16="http://schemas.microsoft.com/office/drawing/2014/main" id="{94776DC6-E3C7-41B6-97FF-DEC29CC99E7E}"/>
              </a:ext>
            </a:extLst>
          </p:cNvPr>
          <p:cNvSpPr>
            <a:spLocks/>
          </p:cNvSpPr>
          <p:nvPr/>
        </p:nvSpPr>
        <p:spPr bwMode="auto">
          <a:xfrm rot="5400000">
            <a:off x="242888" y="540067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6" name="AutoShape 22">
            <a:extLst>
              <a:ext uri="{FF2B5EF4-FFF2-40B4-BE49-F238E27FC236}">
                <a16:creationId xmlns:a16="http://schemas.microsoft.com/office/drawing/2014/main" id="{2B137046-928B-45E8-908F-7A863F986E57}"/>
              </a:ext>
            </a:extLst>
          </p:cNvPr>
          <p:cNvSpPr>
            <a:spLocks/>
          </p:cNvSpPr>
          <p:nvPr/>
        </p:nvSpPr>
        <p:spPr bwMode="auto">
          <a:xfrm rot="5400000">
            <a:off x="243682" y="6261893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7" name="AutoShape 23">
            <a:extLst>
              <a:ext uri="{FF2B5EF4-FFF2-40B4-BE49-F238E27FC236}">
                <a16:creationId xmlns:a16="http://schemas.microsoft.com/office/drawing/2014/main" id="{05F58351-7C40-4699-ADF7-16A76AC140B4}"/>
              </a:ext>
            </a:extLst>
          </p:cNvPr>
          <p:cNvSpPr>
            <a:spLocks/>
          </p:cNvSpPr>
          <p:nvPr/>
        </p:nvSpPr>
        <p:spPr bwMode="auto">
          <a:xfrm rot="5400000">
            <a:off x="243682" y="7617618"/>
            <a:ext cx="215900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8" name="AutoShape 24">
            <a:extLst>
              <a:ext uri="{FF2B5EF4-FFF2-40B4-BE49-F238E27FC236}">
                <a16:creationId xmlns:a16="http://schemas.microsoft.com/office/drawing/2014/main" id="{C8D19286-BDA3-46FB-B021-17FD74850E6E}"/>
              </a:ext>
            </a:extLst>
          </p:cNvPr>
          <p:cNvSpPr>
            <a:spLocks/>
          </p:cNvSpPr>
          <p:nvPr/>
        </p:nvSpPr>
        <p:spPr bwMode="auto">
          <a:xfrm rot="5400000">
            <a:off x="242888" y="8512175"/>
            <a:ext cx="217487" cy="398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1769" name="Text Box 25">
            <a:extLst>
              <a:ext uri="{FF2B5EF4-FFF2-40B4-BE49-F238E27FC236}">
                <a16:creationId xmlns:a16="http://schemas.microsoft.com/office/drawing/2014/main" id="{FF045FA6-FECC-4B00-894E-9BE6D5135374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DB731498-B3BA-4A6D-8A70-E93B744A48F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E1FF8-597F-4B1C-9BC7-DEC7112F0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4">
            <a:extLst>
              <a:ext uri="{FF2B5EF4-FFF2-40B4-BE49-F238E27FC236}">
                <a16:creationId xmlns:a16="http://schemas.microsoft.com/office/drawing/2014/main" id="{11E70500-0596-4710-A0BB-BA98B3C70942}"/>
              </a:ext>
            </a:extLst>
          </p:cNvPr>
          <p:cNvSpPr txBox="1">
            <a:spLocks/>
          </p:cNvSpPr>
          <p:nvPr/>
        </p:nvSpPr>
        <p:spPr bwMode="auto">
          <a:xfrm>
            <a:off x="3119438" y="746125"/>
            <a:ext cx="62563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3.5 Analysis of Variances (ANOVA)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773181DD-C62D-4E7B-87B6-3EA01811BD09}"/>
              </a:ext>
            </a:extLst>
          </p:cNvPr>
          <p:cNvSpPr txBox="1">
            <a:spLocks/>
          </p:cNvSpPr>
          <p:nvPr/>
        </p:nvSpPr>
        <p:spPr bwMode="auto">
          <a:xfrm>
            <a:off x="3954463" y="1400175"/>
            <a:ext cx="5094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More general tests of linear model</a:t>
            </a:r>
          </a:p>
        </p:txBody>
      </p:sp>
      <p:sp>
        <p:nvSpPr>
          <p:cNvPr id="34823" name="AutoShape 7">
            <a:extLst>
              <a:ext uri="{FF2B5EF4-FFF2-40B4-BE49-F238E27FC236}">
                <a16:creationId xmlns:a16="http://schemas.microsoft.com/office/drawing/2014/main" id="{B0AE5E97-5161-48C1-89C7-D68EC36E47E3}"/>
              </a:ext>
            </a:extLst>
          </p:cNvPr>
          <p:cNvSpPr>
            <a:spLocks/>
          </p:cNvSpPr>
          <p:nvPr/>
        </p:nvSpPr>
        <p:spPr bwMode="auto">
          <a:xfrm>
            <a:off x="436563" y="2181225"/>
            <a:ext cx="12130087" cy="1205409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4" name="Text Box 8">
                <a:extLst>
                  <a:ext uri="{FF2B5EF4-FFF2-40B4-BE49-F238E27FC236}">
                    <a16:creationId xmlns:a16="http://schemas.microsoft.com/office/drawing/2014/main" id="{B15D1B79-CA8D-4C06-83AA-E9AAA31BAF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14400" y="2328366"/>
                <a:ext cx="11074400" cy="8720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altLang="en-US" sz="2500" b="0" i="1" dirty="0"/>
                  <a:t>What if we want to test the case that a particular set of </a:t>
                </a:r>
                <a14:m>
                  <m:oMath xmlns:m="http://schemas.openxmlformats.org/officeDocument/2006/math">
                    <m:r>
                      <a:rPr lang="en-US" altLang="en-US" sz="25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2500" b="0" i="1" dirty="0"/>
                  <a:t> of the coefficients are zero? This corresponds to the null hypothesis</a:t>
                </a:r>
              </a:p>
            </p:txBody>
          </p:sp>
        </mc:Choice>
        <mc:Fallback xmlns="">
          <p:sp>
            <p:nvSpPr>
              <p:cNvPr id="34824" name="Text Box 8">
                <a:extLst>
                  <a:ext uri="{FF2B5EF4-FFF2-40B4-BE49-F238E27FC236}">
                    <a16:creationId xmlns:a16="http://schemas.microsoft.com/office/drawing/2014/main" id="{B15D1B79-CA8D-4C06-83AA-E9AAA31B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328366"/>
                <a:ext cx="11074400" cy="872034"/>
              </a:xfrm>
              <a:prstGeom prst="rect">
                <a:avLst/>
              </a:prstGeom>
              <a:blipFill>
                <a:blip r:embed="rId2"/>
                <a:stretch>
                  <a:fillRect l="-1266" t="-4196" b="-153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9" name="Rectangle 13">
            <a:extLst>
              <a:ext uri="{FF2B5EF4-FFF2-40B4-BE49-F238E27FC236}">
                <a16:creationId xmlns:a16="http://schemas.microsoft.com/office/drawing/2014/main" id="{39403D22-9214-4F4F-805C-853C82DEDF62}"/>
              </a:ext>
            </a:extLst>
          </p:cNvPr>
          <p:cNvSpPr>
            <a:spLocks/>
          </p:cNvSpPr>
          <p:nvPr/>
        </p:nvSpPr>
        <p:spPr bwMode="auto">
          <a:xfrm>
            <a:off x="5441950" y="4402138"/>
            <a:ext cx="406400" cy="560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4831" name="Rectangle 15">
            <a:extLst>
              <a:ext uri="{FF2B5EF4-FFF2-40B4-BE49-F238E27FC236}">
                <a16:creationId xmlns:a16="http://schemas.microsoft.com/office/drawing/2014/main" id="{0F26FE08-1860-4567-B588-98AA917BBC35}"/>
              </a:ext>
            </a:extLst>
          </p:cNvPr>
          <p:cNvSpPr>
            <a:spLocks/>
          </p:cNvSpPr>
          <p:nvPr/>
        </p:nvSpPr>
        <p:spPr bwMode="auto">
          <a:xfrm>
            <a:off x="2408238" y="8048625"/>
            <a:ext cx="277812" cy="560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4833" name="Rectangle 17">
            <a:extLst>
              <a:ext uri="{FF2B5EF4-FFF2-40B4-BE49-F238E27FC236}">
                <a16:creationId xmlns:a16="http://schemas.microsoft.com/office/drawing/2014/main" id="{8DB77A5D-1A6A-493B-9FCC-E134B43EF0A5}"/>
              </a:ext>
            </a:extLst>
          </p:cNvPr>
          <p:cNvSpPr>
            <a:spLocks/>
          </p:cNvSpPr>
          <p:nvPr/>
        </p:nvSpPr>
        <p:spPr bwMode="auto">
          <a:xfrm>
            <a:off x="7140575" y="7264400"/>
            <a:ext cx="406400" cy="560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4835" name="Text Box 19">
            <a:extLst>
              <a:ext uri="{FF2B5EF4-FFF2-40B4-BE49-F238E27FC236}">
                <a16:creationId xmlns:a16="http://schemas.microsoft.com/office/drawing/2014/main" id="{F9372B14-0652-4709-9656-17BC98A4ECE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EA2FCEAF-20A8-4DD9-BB3F-1396DA8C891B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39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5B9E5-B476-4B43-BC8C-D04345D9E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39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00F794-2901-E0F7-4EC3-F945D6F5FA2F}"/>
                  </a:ext>
                </a:extLst>
              </p:cNvPr>
              <p:cNvSpPr txBox="1"/>
              <p:nvPr/>
            </p:nvSpPr>
            <p:spPr>
              <a:xfrm>
                <a:off x="914400" y="3505200"/>
                <a:ext cx="11226800" cy="410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=⋯=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sz="3200" b="0" dirty="0"/>
              </a:p>
              <a:p>
                <a:pPr algn="l"/>
                <a:endParaRPr lang="en-US" sz="3200" b="0" dirty="0"/>
              </a:p>
              <a:p>
                <a:pPr algn="l"/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this case we fit a model that uses all variables except those last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Suppose the residual sum of squares for that model is SS</a:t>
                </a:r>
                <a:r>
                  <a:rPr lang="en-US" sz="3200" b="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Then the appropriate </a:t>
                </a:r>
                <a:r>
                  <a:rPr lang="en-US" sz="3200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-statistic is</a:t>
                </a:r>
              </a:p>
              <a:p>
                <a:pPr algn="l"/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SS</m:t>
                              </m:r>
                            </m:e>
                            <m:sub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error</m:t>
                              </m:r>
                            </m:sub>
                          </m:sSub>
                          <m:r>
                            <a:rPr lang="en-US" sz="3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)/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error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/(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−1)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00F794-2901-E0F7-4EC3-F945D6F5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05200"/>
                <a:ext cx="11226800" cy="4105932"/>
              </a:xfrm>
              <a:prstGeom prst="rect">
                <a:avLst/>
              </a:prstGeom>
              <a:blipFill>
                <a:blip r:embed="rId3"/>
                <a:stretch>
                  <a:fillRect l="-1357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1C361BB3-2CEB-4593-8324-DCC388E5FC15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10D3F0B8-88C5-4506-AF51-C5616339A105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3B0E717F-A2B7-4BEF-A5C8-89EA520C6B56}"/>
              </a:ext>
            </a:extLst>
          </p:cNvPr>
          <p:cNvSpPr txBox="1">
            <a:spLocks/>
          </p:cNvSpPr>
          <p:nvPr/>
        </p:nvSpPr>
        <p:spPr bwMode="auto">
          <a:xfrm>
            <a:off x="4765675" y="746125"/>
            <a:ext cx="29638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3.0 Introduction</a:t>
            </a: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4F923708-11A9-4108-B4E5-C9F2F2F54B31}"/>
              </a:ext>
            </a:extLst>
          </p:cNvPr>
          <p:cNvSpPr txBox="1">
            <a:spLocks/>
          </p:cNvSpPr>
          <p:nvPr/>
        </p:nvSpPr>
        <p:spPr bwMode="auto">
          <a:xfrm>
            <a:off x="4516438" y="1266825"/>
            <a:ext cx="39703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385AB92-1F21-4240-A444-974273638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2387600"/>
            <a:ext cx="13003213" cy="582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CECC4-594C-4EA6-87C0-46E0A48A8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4800"/>
            <a:ext cx="11887200" cy="1308100"/>
          </a:xfrm>
        </p:spPr>
        <p:txBody>
          <a:bodyPr/>
          <a:lstStyle/>
          <a:p>
            <a:r>
              <a:rPr lang="en-US" sz="5400" dirty="0"/>
              <a:t>ANOVA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6E008-1AE1-45BB-8250-6B6C7BF2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31" y="1612900"/>
            <a:ext cx="11887200" cy="7010400"/>
          </a:xfrm>
        </p:spPr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ONE-WAY ANOVA in PYTHON FOR DATA SCIENCE for both an example and Python program: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pythonfordatascience.org/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anova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-python/</a:t>
            </a:r>
            <a:endParaRPr lang="en-US" b="0" i="1" dirty="0">
              <a:latin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b="0" i="1" dirty="0">
              <a:latin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The package for one-way ANOVA can be imported from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scipy.stats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statsmodels.api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Also, “</a:t>
            </a:r>
            <a:r>
              <a:rPr lang="en-US" b="0" dirty="0" err="1">
                <a:latin typeface="Calibri" panose="020F0502020204030204" pitchFamily="34" charset="0"/>
                <a:cs typeface="Calibri" panose="020F0502020204030204" pitchFamily="34" charset="0"/>
              </a:rPr>
              <a:t>Anova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ingle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actor” is also available in Excel.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362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4800"/>
            <a:ext cx="11887200" cy="1308100"/>
          </a:xfrm>
        </p:spPr>
        <p:txBody>
          <a:bodyPr/>
          <a:lstStyle/>
          <a:p>
            <a:r>
              <a:rPr lang="en-US" sz="5400" dirty="0"/>
              <a:t>Assumption Check for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6E008-1AE1-45BB-8250-6B6C7BF2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31" y="1612900"/>
            <a:ext cx="11887200" cy="7010400"/>
          </a:xfrm>
        </p:spPr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following assumptions need to be met in order for the results of ANOVA to be considered valid: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observations (e.g. an individual can only belong to one group)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Normality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Equality (homogeneity) of variances (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homoscedasticity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927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D3E2-D6B2-4868-BB18-A52A5EC3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04800"/>
            <a:ext cx="11887200" cy="1308100"/>
          </a:xfrm>
        </p:spPr>
        <p:txBody>
          <a:bodyPr/>
          <a:lstStyle/>
          <a:p>
            <a:r>
              <a:rPr lang="en-US" sz="5400" dirty="0"/>
              <a:t>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6E008-1AE1-45BB-8250-6B6C7BF2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31" y="1612900"/>
            <a:ext cx="11887200" cy="6083300"/>
          </a:xfrm>
        </p:spPr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residuals are assumed to follow normal distributions.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Quantile-Quantile plot (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Q-Q Plot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can be used to test whether a distribution is normal:</a:t>
            </a:r>
          </a:p>
          <a:p>
            <a:pPr lvl="1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a sample of equal number of data points following a normal distribution with the same mean and variance.</a:t>
            </a:r>
          </a:p>
          <a:p>
            <a:pPr lvl="1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 the data points of both the normally distributed sample and the residual sample and plot against each other.</a:t>
            </a:r>
          </a:p>
          <a:p>
            <a:pPr lvl="1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points should lie on the diagonal line if the residual sample is normally distributed.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method: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Shapiro-Wilk test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scipy.stats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53D995E9-EB0A-584F-B3CF-0E79CC87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6019800"/>
            <a:ext cx="5042159" cy="35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491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AutoShape 7">
            <a:extLst>
              <a:ext uri="{FF2B5EF4-FFF2-40B4-BE49-F238E27FC236}">
                <a16:creationId xmlns:a16="http://schemas.microsoft.com/office/drawing/2014/main" id="{E9B98CED-9A66-4479-906F-EF3533B21662}"/>
              </a:ext>
            </a:extLst>
          </p:cNvPr>
          <p:cNvSpPr>
            <a:spLocks/>
          </p:cNvSpPr>
          <p:nvPr/>
        </p:nvSpPr>
        <p:spPr bwMode="auto">
          <a:xfrm>
            <a:off x="1406071" y="7438014"/>
            <a:ext cx="11350625" cy="1085850"/>
          </a:xfrm>
          <a:prstGeom prst="roundRect">
            <a:avLst>
              <a:gd name="adj" fmla="val 50000"/>
            </a:avLst>
          </a:prstGeom>
          <a:solidFill>
            <a:srgbClr val="FF8DC6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0" name="AutoShape 8">
            <a:extLst>
              <a:ext uri="{FF2B5EF4-FFF2-40B4-BE49-F238E27FC236}">
                <a16:creationId xmlns:a16="http://schemas.microsoft.com/office/drawing/2014/main" id="{296B457A-644B-4F4A-AB49-13BB71B46363}"/>
              </a:ext>
            </a:extLst>
          </p:cNvPr>
          <p:cNvSpPr>
            <a:spLocks/>
          </p:cNvSpPr>
          <p:nvPr/>
        </p:nvSpPr>
        <p:spPr bwMode="auto">
          <a:xfrm>
            <a:off x="1404483" y="6602989"/>
            <a:ext cx="11352213" cy="595313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0F06D448-8E82-40DF-8BF1-15979EEF4D9F}"/>
              </a:ext>
            </a:extLst>
          </p:cNvPr>
          <p:cNvSpPr>
            <a:spLocks/>
          </p:cNvSpPr>
          <p:nvPr/>
        </p:nvSpPr>
        <p:spPr bwMode="auto">
          <a:xfrm>
            <a:off x="1350379" y="5639094"/>
            <a:ext cx="11168063" cy="676275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0A02A45D-ED5F-4AFB-979F-466A13E3F619}"/>
              </a:ext>
            </a:extLst>
          </p:cNvPr>
          <p:cNvSpPr txBox="1">
            <a:spLocks/>
          </p:cNvSpPr>
          <p:nvPr/>
        </p:nvSpPr>
        <p:spPr bwMode="auto">
          <a:xfrm>
            <a:off x="1873937" y="5769485"/>
            <a:ext cx="1005363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Heteroscedasticity can cause the estimate being not the optimal one . </a:t>
            </a:r>
          </a:p>
        </p:txBody>
      </p:sp>
      <p:sp>
        <p:nvSpPr>
          <p:cNvPr id="44043" name="AutoShape 11">
            <a:extLst>
              <a:ext uri="{FF2B5EF4-FFF2-40B4-BE49-F238E27FC236}">
                <a16:creationId xmlns:a16="http://schemas.microsoft.com/office/drawing/2014/main" id="{37AC14B4-595D-47FB-B105-6A4A53FCA107}"/>
              </a:ext>
            </a:extLst>
          </p:cNvPr>
          <p:cNvSpPr>
            <a:spLocks/>
          </p:cNvSpPr>
          <p:nvPr/>
        </p:nvSpPr>
        <p:spPr bwMode="auto">
          <a:xfrm rot="5400000">
            <a:off x="877433" y="577800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B7226223-BB82-4AC2-ACC3-396AC2A9467A}"/>
              </a:ext>
            </a:extLst>
          </p:cNvPr>
          <p:cNvSpPr txBox="1">
            <a:spLocks/>
          </p:cNvSpPr>
          <p:nvPr/>
        </p:nvSpPr>
        <p:spPr bwMode="auto">
          <a:xfrm>
            <a:off x="1880734" y="6681571"/>
            <a:ext cx="740092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May be fixed by weighted least squares estimation. </a:t>
            </a:r>
          </a:p>
        </p:txBody>
      </p:sp>
      <p:sp>
        <p:nvSpPr>
          <p:cNvPr id="44045" name="AutoShape 13">
            <a:extLst>
              <a:ext uri="{FF2B5EF4-FFF2-40B4-BE49-F238E27FC236}">
                <a16:creationId xmlns:a16="http://schemas.microsoft.com/office/drawing/2014/main" id="{79CEDA46-C3B3-495E-8A0D-E4F806965A3D}"/>
              </a:ext>
            </a:extLst>
          </p:cNvPr>
          <p:cNvSpPr>
            <a:spLocks/>
          </p:cNvSpPr>
          <p:nvPr/>
        </p:nvSpPr>
        <p:spPr bwMode="auto">
          <a:xfrm rot="5400000">
            <a:off x="846477" y="6706300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6" name="Text Box 14">
            <a:extLst>
              <a:ext uri="{FF2B5EF4-FFF2-40B4-BE49-F238E27FC236}">
                <a16:creationId xmlns:a16="http://schemas.microsoft.com/office/drawing/2014/main" id="{B7C15BF0-55FC-48BF-9394-9156C0E2B35E}"/>
              </a:ext>
            </a:extLst>
          </p:cNvPr>
          <p:cNvSpPr txBox="1">
            <a:spLocks/>
          </p:cNvSpPr>
          <p:nvPr/>
        </p:nvSpPr>
        <p:spPr bwMode="auto">
          <a:xfrm>
            <a:off x="1880734" y="7553902"/>
            <a:ext cx="9394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Use scatter plot of residuals against the fitted values to check the </a:t>
            </a:r>
          </a:p>
          <a:p>
            <a:pPr algn="l"/>
            <a:r>
              <a:rPr lang="en-US" altLang="en-US" sz="2500" b="0" i="1"/>
              <a:t>heteroscedasticity (the variance of the errors are not equal). </a:t>
            </a:r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B9BB091B-3045-4AE0-AD3B-788C2DCD302F}"/>
              </a:ext>
            </a:extLst>
          </p:cNvPr>
          <p:cNvSpPr>
            <a:spLocks/>
          </p:cNvSpPr>
          <p:nvPr/>
        </p:nvSpPr>
        <p:spPr bwMode="auto">
          <a:xfrm rot="5400000">
            <a:off x="847271" y="7838065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BFB02B51-BF7F-4355-B746-649272E456C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D0DE6BF-6DF9-4E2A-961E-DE130FDC282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43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414F1-764E-4D50-A332-45C379D96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B9E269-C195-4354-BC4B-8734769CB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031993"/>
            <a:ext cx="5417383" cy="3440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DFAEC-82AB-095C-D1D9-9C586B55C464}"/>
              </a:ext>
            </a:extLst>
          </p:cNvPr>
          <p:cNvSpPr txBox="1">
            <a:spLocks/>
          </p:cNvSpPr>
          <p:nvPr/>
        </p:nvSpPr>
        <p:spPr bwMode="auto">
          <a:xfrm>
            <a:off x="482600" y="304800"/>
            <a:ext cx="118872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 Medium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r>
              <a:rPr lang="en-US" sz="5400" b="0" dirty="0"/>
              <a:t>Homoscedasticity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AutoShape 8">
            <a:extLst>
              <a:ext uri="{FF2B5EF4-FFF2-40B4-BE49-F238E27FC236}">
                <a16:creationId xmlns:a16="http://schemas.microsoft.com/office/drawing/2014/main" id="{296B457A-644B-4F4A-AB49-13BB71B46363}"/>
              </a:ext>
            </a:extLst>
          </p:cNvPr>
          <p:cNvSpPr>
            <a:spLocks/>
          </p:cNvSpPr>
          <p:nvPr/>
        </p:nvSpPr>
        <p:spPr bwMode="auto">
          <a:xfrm>
            <a:off x="1404483" y="6602989"/>
            <a:ext cx="11352213" cy="1091115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0F06D448-8E82-40DF-8BF1-15979EEF4D9F}"/>
              </a:ext>
            </a:extLst>
          </p:cNvPr>
          <p:cNvSpPr>
            <a:spLocks/>
          </p:cNvSpPr>
          <p:nvPr/>
        </p:nvSpPr>
        <p:spPr bwMode="auto">
          <a:xfrm>
            <a:off x="1347336" y="5092713"/>
            <a:ext cx="11168063" cy="127272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0A02A45D-ED5F-4AFB-979F-466A13E3F619}"/>
              </a:ext>
            </a:extLst>
          </p:cNvPr>
          <p:cNvSpPr txBox="1">
            <a:spLocks/>
          </p:cNvSpPr>
          <p:nvPr/>
        </p:nvSpPr>
        <p:spPr bwMode="auto">
          <a:xfrm>
            <a:off x="1873937" y="5300166"/>
            <a:ext cx="10114863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Heteroscedasticity can be identified by the presence of a funnel shape in the residual plot. (left figure) </a:t>
            </a:r>
          </a:p>
        </p:txBody>
      </p:sp>
      <p:sp>
        <p:nvSpPr>
          <p:cNvPr id="44043" name="AutoShape 11">
            <a:extLst>
              <a:ext uri="{FF2B5EF4-FFF2-40B4-BE49-F238E27FC236}">
                <a16:creationId xmlns:a16="http://schemas.microsoft.com/office/drawing/2014/main" id="{37AC14B4-595D-47FB-B105-6A4A53FCA107}"/>
              </a:ext>
            </a:extLst>
          </p:cNvPr>
          <p:cNvSpPr>
            <a:spLocks/>
          </p:cNvSpPr>
          <p:nvPr/>
        </p:nvSpPr>
        <p:spPr bwMode="auto">
          <a:xfrm rot="5400000">
            <a:off x="877433" y="5395913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B7226223-BB82-4AC2-ACC3-396AC2A9467A}"/>
              </a:ext>
            </a:extLst>
          </p:cNvPr>
          <p:cNvSpPr txBox="1">
            <a:spLocks/>
          </p:cNvSpPr>
          <p:nvPr/>
        </p:nvSpPr>
        <p:spPr bwMode="auto">
          <a:xfrm>
            <a:off x="1854200" y="6625674"/>
            <a:ext cx="10108066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en-US" sz="2500" b="0" i="1" dirty="0"/>
              <a:t>May be fixed by transforming using a concave function such as </a:t>
            </a:r>
            <a:r>
              <a:rPr lang="en-US" altLang="en-US" sz="2500" b="0" i="1" dirty="0" err="1"/>
              <a:t>logY</a:t>
            </a:r>
            <a:r>
              <a:rPr lang="en-US" altLang="en-US" sz="2500" b="0" i="1" dirty="0"/>
              <a:t> or sqrt(Y). (right figure)</a:t>
            </a:r>
          </a:p>
        </p:txBody>
      </p:sp>
      <p:sp>
        <p:nvSpPr>
          <p:cNvPr id="44045" name="AutoShape 13">
            <a:extLst>
              <a:ext uri="{FF2B5EF4-FFF2-40B4-BE49-F238E27FC236}">
                <a16:creationId xmlns:a16="http://schemas.microsoft.com/office/drawing/2014/main" id="{79CEDA46-C3B3-495E-8A0D-E4F806965A3D}"/>
              </a:ext>
            </a:extLst>
          </p:cNvPr>
          <p:cNvSpPr>
            <a:spLocks/>
          </p:cNvSpPr>
          <p:nvPr/>
        </p:nvSpPr>
        <p:spPr bwMode="auto">
          <a:xfrm rot="5400000">
            <a:off x="846477" y="6706300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BFB02B51-BF7F-4355-B746-649272E456C5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9D0DE6BF-6DF9-4E2A-961E-DE130FDC282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44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414F1-764E-4D50-A332-45C379D96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DFAEC-82AB-095C-D1D9-9C586B55C464}"/>
              </a:ext>
            </a:extLst>
          </p:cNvPr>
          <p:cNvSpPr txBox="1">
            <a:spLocks/>
          </p:cNvSpPr>
          <p:nvPr/>
        </p:nvSpPr>
        <p:spPr bwMode="auto">
          <a:xfrm>
            <a:off x="482600" y="304800"/>
            <a:ext cx="118872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584200" rtl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 Medium" charset="0"/>
              </a:defRPr>
            </a:lvl1pPr>
            <a:lvl2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r>
              <a:rPr lang="en-US" sz="5400" b="0" dirty="0"/>
              <a:t>Homoscedasticity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C350CF6-F60B-C651-8C55-44843BEC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09" y="1743291"/>
            <a:ext cx="6106377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37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>
            <a:extLst>
              <a:ext uri="{FF2B5EF4-FFF2-40B4-BE49-F238E27FC236}">
                <a16:creationId xmlns:a16="http://schemas.microsoft.com/office/drawing/2014/main" id="{EB6FC80B-6F02-4FE9-935B-B0127B4C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471988"/>
            <a:ext cx="9278938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196565" y="744191"/>
            <a:ext cx="4102084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dirty="0">
                <a:solidFill>
                  <a:srgbClr val="1A2DF5"/>
                </a:solidFill>
              </a:rPr>
              <a:t>3.6 Superiority of LSE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2B22EA39-5035-43CB-AEE7-81A3BF6E4C34}"/>
              </a:ext>
            </a:extLst>
          </p:cNvPr>
          <p:cNvSpPr txBox="1">
            <a:spLocks/>
          </p:cNvSpPr>
          <p:nvPr/>
        </p:nvSpPr>
        <p:spPr bwMode="auto">
          <a:xfrm>
            <a:off x="5097463" y="1400175"/>
            <a:ext cx="28082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Why is LSE good ?</a:t>
            </a:r>
          </a:p>
        </p:txBody>
      </p:sp>
      <p:sp>
        <p:nvSpPr>
          <p:cNvPr id="39944" name="AutoShape 8">
            <a:extLst>
              <a:ext uri="{FF2B5EF4-FFF2-40B4-BE49-F238E27FC236}">
                <a16:creationId xmlns:a16="http://schemas.microsoft.com/office/drawing/2014/main" id="{C2009149-488B-4B5B-98D6-7B0EAC3CAE3A}"/>
              </a:ext>
            </a:extLst>
          </p:cNvPr>
          <p:cNvSpPr>
            <a:spLocks/>
          </p:cNvSpPr>
          <p:nvPr/>
        </p:nvSpPr>
        <p:spPr bwMode="auto">
          <a:xfrm rot="5400000">
            <a:off x="676275" y="2317751"/>
            <a:ext cx="217487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5" name="AutoShape 9">
            <a:extLst>
              <a:ext uri="{FF2B5EF4-FFF2-40B4-BE49-F238E27FC236}">
                <a16:creationId xmlns:a16="http://schemas.microsoft.com/office/drawing/2014/main" id="{6388B570-6F35-4066-BE81-63D005F49C0D}"/>
              </a:ext>
            </a:extLst>
          </p:cNvPr>
          <p:cNvSpPr>
            <a:spLocks/>
          </p:cNvSpPr>
          <p:nvPr/>
        </p:nvSpPr>
        <p:spPr bwMode="auto">
          <a:xfrm rot="5400000">
            <a:off x="676275" y="2967038"/>
            <a:ext cx="217488" cy="398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6" name="AutoShape 10">
            <a:extLst>
              <a:ext uri="{FF2B5EF4-FFF2-40B4-BE49-F238E27FC236}">
                <a16:creationId xmlns:a16="http://schemas.microsoft.com/office/drawing/2014/main" id="{768DEC3D-37DC-41C8-9ED9-AA2105C26E71}"/>
              </a:ext>
            </a:extLst>
          </p:cNvPr>
          <p:cNvSpPr>
            <a:spLocks/>
          </p:cNvSpPr>
          <p:nvPr/>
        </p:nvSpPr>
        <p:spPr bwMode="auto">
          <a:xfrm>
            <a:off x="166688" y="1997075"/>
            <a:ext cx="12669837" cy="3533775"/>
          </a:xfrm>
          <a:prstGeom prst="roundRect">
            <a:avLst>
              <a:gd name="adj" fmla="val 17741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8A407AAF-4C09-432D-842E-7C8A815254FA}"/>
              </a:ext>
            </a:extLst>
          </p:cNvPr>
          <p:cNvSpPr txBox="1">
            <a:spLocks/>
          </p:cNvSpPr>
          <p:nvPr/>
        </p:nvSpPr>
        <p:spPr bwMode="auto">
          <a:xfrm>
            <a:off x="1173163" y="2279650"/>
            <a:ext cx="264953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Easy computation</a:t>
            </a: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F523D21D-D6CA-41D3-8060-C26CD73F84C3}"/>
              </a:ext>
            </a:extLst>
          </p:cNvPr>
          <p:cNvSpPr txBox="1">
            <a:spLocks/>
          </p:cNvSpPr>
          <p:nvPr/>
        </p:nvSpPr>
        <p:spPr bwMode="auto">
          <a:xfrm>
            <a:off x="1174750" y="2928938"/>
            <a:ext cx="1847850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Consistency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185920F9-63C3-4CE4-A5D5-DB7B633D42FB}"/>
              </a:ext>
            </a:extLst>
          </p:cNvPr>
          <p:cNvSpPr txBox="1">
            <a:spLocks/>
          </p:cNvSpPr>
          <p:nvPr/>
        </p:nvSpPr>
        <p:spPr bwMode="auto">
          <a:xfrm>
            <a:off x="3211513" y="3000375"/>
            <a:ext cx="5192712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800" b="0" i="1">
                <a:solidFill>
                  <a:srgbClr val="0A17FF"/>
                </a:solidFill>
              </a:rPr>
              <a:t>https://en.wikipedia.org/wiki/Consistent_estimator</a:t>
            </a:r>
          </a:p>
        </p:txBody>
      </p:sp>
      <p:sp>
        <p:nvSpPr>
          <p:cNvPr id="39950" name="AutoShape 14">
            <a:extLst>
              <a:ext uri="{FF2B5EF4-FFF2-40B4-BE49-F238E27FC236}">
                <a16:creationId xmlns:a16="http://schemas.microsoft.com/office/drawing/2014/main" id="{F2381F0E-5746-49C1-A21D-6CE8A383B412}"/>
              </a:ext>
            </a:extLst>
          </p:cNvPr>
          <p:cNvSpPr>
            <a:spLocks/>
          </p:cNvSpPr>
          <p:nvPr/>
        </p:nvSpPr>
        <p:spPr bwMode="auto">
          <a:xfrm rot="5400000">
            <a:off x="691356" y="3710782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ED307214-3CBF-4191-A697-B454289BA5B6}"/>
              </a:ext>
            </a:extLst>
          </p:cNvPr>
          <p:cNvSpPr txBox="1">
            <a:spLocks/>
          </p:cNvSpPr>
          <p:nvPr/>
        </p:nvSpPr>
        <p:spPr bwMode="auto">
          <a:xfrm>
            <a:off x="1201738" y="3673475"/>
            <a:ext cx="14732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altLang="en-US" sz="2500" b="0" i="1"/>
              <a:t>Efficiency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A44B09F4-E75F-4B8E-9C01-CAB58283F007}"/>
              </a:ext>
            </a:extLst>
          </p:cNvPr>
          <p:cNvSpPr txBox="1">
            <a:spLocks/>
          </p:cNvSpPr>
          <p:nvPr/>
        </p:nvSpPr>
        <p:spPr bwMode="auto">
          <a:xfrm>
            <a:off x="3000375" y="3722688"/>
            <a:ext cx="492125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1800" b="0" i="1">
                <a:solidFill>
                  <a:srgbClr val="0820FE"/>
                </a:solidFill>
              </a:rPr>
              <a:t>https://en.wikipedia.org/wiki/Efficient_estimator</a:t>
            </a:r>
          </a:p>
        </p:txBody>
      </p:sp>
      <p:sp>
        <p:nvSpPr>
          <p:cNvPr id="39953" name="AutoShape 17">
            <a:extLst>
              <a:ext uri="{FF2B5EF4-FFF2-40B4-BE49-F238E27FC236}">
                <a16:creationId xmlns:a16="http://schemas.microsoft.com/office/drawing/2014/main" id="{2F32B534-5623-480B-BE46-52220A22D5C5}"/>
              </a:ext>
            </a:extLst>
          </p:cNvPr>
          <p:cNvSpPr>
            <a:spLocks/>
          </p:cNvSpPr>
          <p:nvPr/>
        </p:nvSpPr>
        <p:spPr bwMode="auto">
          <a:xfrm rot="5400000">
            <a:off x="691356" y="4583907"/>
            <a:ext cx="217487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FF968D"/>
              </a:gs>
              <a:gs pos="100000">
                <a:srgbClr val="B51600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25BE2-F434-4E3C-9D9C-9CB237E04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8530" y="1528481"/>
                <a:ext cx="11099800" cy="7772401"/>
              </a:xfrm>
            </p:spPr>
            <p:txBody>
              <a:bodyPr anchor="t"/>
              <a:lstStyle/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a set of examples is generated by the unobservable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according to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linear combination</a:t>
                </a: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66725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matrix form,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𝐀𝐲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estimator is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unbiased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best linear unbiased estimator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(BLUE) is one with the smallest mean squared error among all linear estimators. This is 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Var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positive semi-definite for every other linear unbiased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25BE2-F434-4E3C-9D9C-9CB237E04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8530" y="1528481"/>
                <a:ext cx="11099800" cy="7772401"/>
              </a:xfrm>
              <a:blipFill>
                <a:blip r:embed="rId2"/>
                <a:stretch>
                  <a:fillRect l="-2857" t="-3843" r="-2308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9E029-8CBE-4275-BF0A-98F44EB6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7DFA-6D50-41BA-BF1F-A22BEB8F8A3E}"/>
              </a:ext>
            </a:extLst>
          </p:cNvPr>
          <p:cNvSpPr txBox="1"/>
          <p:nvPr/>
        </p:nvSpPr>
        <p:spPr>
          <a:xfrm>
            <a:off x="1283890" y="457200"/>
            <a:ext cx="10429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dirty="0"/>
              <a:t>Best Linear Unbiased Estimators</a:t>
            </a:r>
          </a:p>
        </p:txBody>
      </p:sp>
    </p:spTree>
    <p:extLst>
      <p:ext uri="{BB962C8B-B14F-4D97-AF65-F5344CB8AC3E}">
        <p14:creationId xmlns:p14="http://schemas.microsoft.com/office/powerpoint/2010/main" val="3859451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196564" y="744191"/>
            <a:ext cx="4102085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dirty="0">
                <a:solidFill>
                  <a:srgbClr val="1A2DF5"/>
                </a:solidFill>
              </a:rPr>
              <a:t>3.6 Superiority of LSE</a:t>
            </a:r>
          </a:p>
        </p:txBody>
      </p:sp>
      <p:pic>
        <p:nvPicPr>
          <p:cNvPr id="39954" name="Picture 18">
            <a:extLst>
              <a:ext uri="{FF2B5EF4-FFF2-40B4-BE49-F238E27FC236}">
                <a16:creationId xmlns:a16="http://schemas.microsoft.com/office/drawing/2014/main" id="{A1095CC6-CF14-4A36-A69A-DCCDAEE9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" y="2039144"/>
            <a:ext cx="116443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55" name="Text Box 19">
            <a:extLst>
              <a:ext uri="{FF2B5EF4-FFF2-40B4-BE49-F238E27FC236}">
                <a16:creationId xmlns:a16="http://schemas.microsoft.com/office/drawing/2014/main" id="{50CF6061-CE3A-4171-A9AB-D4E459DCE24F}"/>
              </a:ext>
            </a:extLst>
          </p:cNvPr>
          <p:cNvSpPr txBox="1">
            <a:spLocks/>
          </p:cNvSpPr>
          <p:nvPr/>
        </p:nvSpPr>
        <p:spPr bwMode="auto">
          <a:xfrm>
            <a:off x="846932" y="2023060"/>
            <a:ext cx="1845468" cy="48731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en-US" sz="2500" i="1" dirty="0"/>
              <a:t>Theorem</a:t>
            </a:r>
          </a:p>
        </p:txBody>
      </p:sp>
      <p:sp>
        <p:nvSpPr>
          <p:cNvPr id="39956" name="AutoShape 20">
            <a:extLst>
              <a:ext uri="{FF2B5EF4-FFF2-40B4-BE49-F238E27FC236}">
                <a16:creationId xmlns:a16="http://schemas.microsoft.com/office/drawing/2014/main" id="{D8BD6D9E-91B6-48F1-886F-908BE7C90486}"/>
              </a:ext>
            </a:extLst>
          </p:cNvPr>
          <p:cNvSpPr>
            <a:spLocks/>
          </p:cNvSpPr>
          <p:nvPr/>
        </p:nvSpPr>
        <p:spPr bwMode="auto">
          <a:xfrm>
            <a:off x="550863" y="1752600"/>
            <a:ext cx="12091987" cy="1960563"/>
          </a:xfrm>
          <a:prstGeom prst="roundRect">
            <a:avLst>
              <a:gd name="adj" fmla="val 16454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 dirty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0155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196565" y="744191"/>
            <a:ext cx="4102084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dirty="0">
                <a:solidFill>
                  <a:srgbClr val="1A2DF5"/>
                </a:solidFill>
              </a:rPr>
              <a:t>3.6 Superiority of LSE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498FB45C-881C-4B3D-96A1-F9354614EA04}"/>
              </a:ext>
            </a:extLst>
          </p:cNvPr>
          <p:cNvSpPr txBox="1">
            <a:spLocks/>
          </p:cNvSpPr>
          <p:nvPr/>
        </p:nvSpPr>
        <p:spPr bwMode="auto">
          <a:xfrm>
            <a:off x="4075112" y="1344893"/>
            <a:ext cx="48466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Proof of Gauss-Markov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0800" tIns="50800" rIns="50800" bIns="50800" numCol="1" anchor="t" anchorCtr="0" compatLnSpc="1">
                <a:prstTxWarp prst="textNoShape">
                  <a:avLst/>
                </a:prstTxWarp>
              </a:bodyPr>
              <a:lstStyle>
                <a:lvl1pPr marL="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1pPr>
                <a:lvl2pPr marL="4572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2pPr>
                <a:lvl3pPr marL="9144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3pPr>
                <a:lvl4pPr marL="13716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4pPr>
                <a:lvl5pPr marL="18288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data generated by the teacher is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𝐲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LSE is unbiased because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an arbitrary unbiased </a:t>
                </a:r>
                <a:r>
                  <a:rPr lang="en-US" sz="32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linear</a:t>
                </a: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𝐀𝐲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write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𝐀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sz="32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𝐗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𝐃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Then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𝐲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𝐃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𝐃𝐗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3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𝐃𝐗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This implies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𝐃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blipFill>
                <a:blip r:embed="rId2"/>
                <a:stretch>
                  <a:fillRect l="-2526" t="-37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25922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>
            <a:extLst>
              <a:ext uri="{FF2B5EF4-FFF2-40B4-BE49-F238E27FC236}">
                <a16:creationId xmlns:a16="http://schemas.microsoft.com/office/drawing/2014/main" id="{26D15B56-5DA5-423C-87DB-520920DE9128}"/>
              </a:ext>
            </a:extLst>
          </p:cNvPr>
          <p:cNvSpPr txBox="1">
            <a:spLocks/>
          </p:cNvSpPr>
          <p:nvPr/>
        </p:nvSpPr>
        <p:spPr bwMode="auto">
          <a:xfrm>
            <a:off x="4196565" y="744191"/>
            <a:ext cx="4102084" cy="5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dirty="0">
                <a:solidFill>
                  <a:srgbClr val="1A2DF5"/>
                </a:solidFill>
              </a:rPr>
              <a:t>3.6 Superiority of LSE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40ED787D-C6DB-4C88-B910-D4C2135B7122}"/>
              </a:ext>
            </a:extLst>
          </p:cNvPr>
          <p:cNvSpPr txBox="1">
            <a:spLocks/>
          </p:cNvSpPr>
          <p:nvPr/>
        </p:nvSpPr>
        <p:spPr bwMode="auto">
          <a:xfrm>
            <a:off x="6327775" y="9296400"/>
            <a:ext cx="3413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89A80E3E-73CC-4509-8EE3-B27C140FDD80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49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0D2CD-4AF4-4C77-BA7A-D372D522B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498FB45C-881C-4B3D-96A1-F9354614EA04}"/>
              </a:ext>
            </a:extLst>
          </p:cNvPr>
          <p:cNvSpPr txBox="1">
            <a:spLocks/>
          </p:cNvSpPr>
          <p:nvPr/>
        </p:nvSpPr>
        <p:spPr bwMode="auto">
          <a:xfrm>
            <a:off x="3455933" y="1339119"/>
            <a:ext cx="6084999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Proof of Gauss-Markov Theorem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0800" tIns="50800" rIns="50800" bIns="50800" numCol="1" anchor="t" anchorCtr="0" compatLnSpc="1">
                <a:prstTxWarp prst="textNoShape">
                  <a:avLst/>
                </a:prstTxWarp>
              </a:bodyPr>
              <a:lstStyle>
                <a:lvl1pPr marL="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1pPr>
                <a:lvl2pPr marL="4572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2pPr>
                <a:lvl3pPr marL="9144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8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3pPr>
                <a:lvl4pPr marL="13716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4pPr>
                <a:lvl5pPr marL="1828800" indent="0" algn="ctr" defTabSz="584200" rtl="0" fontAlgn="base" hangingPunct="0">
                  <a:spcBef>
                    <a:spcPts val="4200"/>
                  </a:spcBef>
                  <a:spcAft>
                    <a:spcPct val="0"/>
                  </a:spcAft>
                  <a:buSzPct val="145000"/>
                  <a:buNone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Neue" charset="0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𝐀𝐲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𝐃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cross terms vanish. Therefore,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>
                          <a:latin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smtClean="0">
                        <a:latin typeface="Cambria Math" panose="02040503050406030204" pitchFamily="18" charset="0"/>
                      </a:rPr>
                      <m:t>𝐃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positive semidefinite,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3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the smallest variance.</a:t>
                </a: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lnSpc>
                    <a:spcPct val="108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5B958A-CB03-42F7-85FB-1ABD10DC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600" y="2122207"/>
                <a:ext cx="11099800" cy="6885268"/>
              </a:xfrm>
              <a:prstGeom prst="rect">
                <a:avLst/>
              </a:prstGeom>
              <a:blipFill>
                <a:blip r:embed="rId2"/>
                <a:stretch>
                  <a:fillRect l="-17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7216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>
            <a:extLst>
              <a:ext uri="{FF2B5EF4-FFF2-40B4-BE49-F238E27FC236}">
                <a16:creationId xmlns:a16="http://schemas.microsoft.com/office/drawing/2014/main" id="{77F34FC0-ED67-4B0B-9A53-CCACA10CD50A}"/>
              </a:ext>
            </a:extLst>
          </p:cNvPr>
          <p:cNvSpPr>
            <a:spLocks/>
          </p:cNvSpPr>
          <p:nvPr/>
        </p:nvSpPr>
        <p:spPr bwMode="auto">
          <a:xfrm>
            <a:off x="339725" y="4999038"/>
            <a:ext cx="12212638" cy="3814762"/>
          </a:xfrm>
          <a:prstGeom prst="roundRect">
            <a:avLst>
              <a:gd name="adj" fmla="val 16431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ABC3C49D-7974-43D1-B9D3-AED17F754C57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73BF6386-0514-45D6-87F8-8971BE95460E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5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A5B49EC6-44D2-4A97-B42C-BDADB23987E5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406049BF-E9E1-4EFD-99E8-ACF5B636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981200"/>
            <a:ext cx="121491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1" name="AutoShape 9">
            <a:extLst>
              <a:ext uri="{FF2B5EF4-FFF2-40B4-BE49-F238E27FC236}">
                <a16:creationId xmlns:a16="http://schemas.microsoft.com/office/drawing/2014/main" id="{FBDD7A54-233A-4D7D-AF15-401CE47ADFBD}"/>
              </a:ext>
            </a:extLst>
          </p:cNvPr>
          <p:cNvSpPr>
            <a:spLocks/>
          </p:cNvSpPr>
          <p:nvPr/>
        </p:nvSpPr>
        <p:spPr bwMode="auto">
          <a:xfrm>
            <a:off x="141288" y="1792288"/>
            <a:ext cx="12609512" cy="728662"/>
          </a:xfrm>
          <a:prstGeom prst="roundRect">
            <a:avLst>
              <a:gd name="adj" fmla="val 50000"/>
            </a:avLst>
          </a:prstGeom>
          <a:solidFill>
            <a:srgbClr val="1DB100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F8BC13C0-5EA9-4970-ACAA-C182F3D4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3468688"/>
            <a:ext cx="63325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AutoShape 11">
            <a:extLst>
              <a:ext uri="{FF2B5EF4-FFF2-40B4-BE49-F238E27FC236}">
                <a16:creationId xmlns:a16="http://schemas.microsoft.com/office/drawing/2014/main" id="{1A107711-A8EC-4400-BAAD-3C37E11EA392}"/>
              </a:ext>
            </a:extLst>
          </p:cNvPr>
          <p:cNvSpPr>
            <a:spLocks/>
          </p:cNvSpPr>
          <p:nvPr/>
        </p:nvSpPr>
        <p:spPr bwMode="auto">
          <a:xfrm>
            <a:off x="455613" y="3236913"/>
            <a:ext cx="12091987" cy="857250"/>
          </a:xfrm>
          <a:prstGeom prst="roundRect">
            <a:avLst>
              <a:gd name="adj" fmla="val 37620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9BC599FC-E6ED-4B7C-8BD6-377E8C7C5B1E}"/>
              </a:ext>
            </a:extLst>
          </p:cNvPr>
          <p:cNvSpPr txBox="1">
            <a:spLocks/>
          </p:cNvSpPr>
          <p:nvPr/>
        </p:nvSpPr>
        <p:spPr bwMode="auto">
          <a:xfrm>
            <a:off x="298450" y="2933700"/>
            <a:ext cx="385286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Simple linear regression</a:t>
            </a:r>
          </a:p>
        </p:txBody>
      </p:sp>
      <p:pic>
        <p:nvPicPr>
          <p:cNvPr id="8205" name="Picture 13">
            <a:extLst>
              <a:ext uri="{FF2B5EF4-FFF2-40B4-BE49-F238E27FC236}">
                <a16:creationId xmlns:a16="http://schemas.microsoft.com/office/drawing/2014/main" id="{0EED171F-40BF-4C25-A21B-D20039AFF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5006975"/>
            <a:ext cx="9324975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99F1A8BC-B332-4AF4-95F9-47981C68B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599238"/>
            <a:ext cx="2659062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7" name="Picture 15">
            <a:extLst>
              <a:ext uri="{FF2B5EF4-FFF2-40B4-BE49-F238E27FC236}">
                <a16:creationId xmlns:a16="http://schemas.microsoft.com/office/drawing/2014/main" id="{3E7F9FFC-02D2-42D8-8FE8-129418EAA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6275388"/>
            <a:ext cx="4452937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DB886C0-68EF-4C29-B0D3-3A2222B2D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7507288"/>
            <a:ext cx="22764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2F125765-0A12-464C-AFD5-36B5E2FA2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8355013"/>
            <a:ext cx="44545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436F1-B9DB-4209-A864-8ED4B28A2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</p:spPr>
            <p:txBody>
              <a:bodyPr/>
              <a:lstStyle/>
              <a:p>
                <a:r>
                  <a:rPr lang="en-US" sz="5400" dirty="0"/>
                  <a:t>Derivation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8DD3E2-D6B2-4868-BB18-A52A5EC3F2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2500" y="254000"/>
                <a:ext cx="11099800" cy="1308100"/>
              </a:xfrm>
              <a:blipFill>
                <a:blip r:embed="rId2"/>
                <a:stretch>
                  <a:fillRect b="-1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</p:spPr>
            <p:txBody>
              <a:bodyPr/>
              <a:lstStyle/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8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=0,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Equations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⇒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⇒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solutions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obtained by solving this set of simultaneous equations.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6E008-1AE1-45BB-8250-6B6C7BF2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0" y="1371600"/>
                <a:ext cx="11099800" cy="8248650"/>
              </a:xfr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11F7-AF20-48ED-8F73-8422ECD74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AFB38-51FF-48F1-A39B-B8A5F13C259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23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5FB3A9F3-A0DD-495F-B3B1-7F47C24DBE7D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C5553D0D-63E5-41D0-A0FB-68DAB4EE7838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7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644CFAE2-2791-4F6D-8453-4EAC3535C778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411C357E-9BB0-4915-83D8-B5387B13CFCE}"/>
              </a:ext>
            </a:extLst>
          </p:cNvPr>
          <p:cNvSpPr txBox="1">
            <a:spLocks/>
          </p:cNvSpPr>
          <p:nvPr/>
        </p:nvSpPr>
        <p:spPr bwMode="auto">
          <a:xfrm>
            <a:off x="4516438" y="1392238"/>
            <a:ext cx="3970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Example: advertising data 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7A004CAB-24C0-446C-B6EF-1E4DCB70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239963"/>
            <a:ext cx="11060113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C5138-0E24-4FD0-8FB3-7EBD9BC62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>
            <a:extLst>
              <a:ext uri="{FF2B5EF4-FFF2-40B4-BE49-F238E27FC236}">
                <a16:creationId xmlns:a16="http://schemas.microsoft.com/office/drawing/2014/main" id="{EB4364C0-3B39-46FD-B22D-460DC43A95BC}"/>
              </a:ext>
            </a:extLst>
          </p:cNvPr>
          <p:cNvSpPr>
            <a:spLocks/>
          </p:cNvSpPr>
          <p:nvPr/>
        </p:nvSpPr>
        <p:spPr bwMode="auto">
          <a:xfrm>
            <a:off x="207963" y="7524750"/>
            <a:ext cx="12587287" cy="1395413"/>
          </a:xfrm>
          <a:prstGeom prst="roundRect">
            <a:avLst>
              <a:gd name="adj" fmla="val 44931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2FF1A40E-A620-464E-B5CB-537A4987545C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A77E22F8-45A7-4D7A-A7A2-8E84B36CA1CD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8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77B54255-DB44-41AB-BC9E-0721619E7F59}"/>
              </a:ext>
            </a:extLst>
          </p:cNvPr>
          <p:cNvSpPr txBox="1">
            <a:spLocks/>
          </p:cNvSpPr>
          <p:nvPr/>
        </p:nvSpPr>
        <p:spPr bwMode="auto">
          <a:xfrm>
            <a:off x="3552825" y="746125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10248" name="Text Box 8">
            <a:extLst>
              <a:ext uri="{FF2B5EF4-FFF2-40B4-BE49-F238E27FC236}">
                <a16:creationId xmlns:a16="http://schemas.microsoft.com/office/drawing/2014/main" id="{E0F24EF0-301E-4C88-BF40-9909A2EC6797}"/>
              </a:ext>
            </a:extLst>
          </p:cNvPr>
          <p:cNvSpPr txBox="1">
            <a:spLocks/>
          </p:cNvSpPr>
          <p:nvPr/>
        </p:nvSpPr>
        <p:spPr bwMode="auto">
          <a:xfrm>
            <a:off x="4987925" y="1392238"/>
            <a:ext cx="3027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>
                <a:solidFill>
                  <a:srgbClr val="FF280C"/>
                </a:solidFill>
              </a:rPr>
              <a:t>Statistical Inference</a:t>
            </a:r>
          </a:p>
        </p:txBody>
      </p:sp>
      <p:pic>
        <p:nvPicPr>
          <p:cNvPr id="10249" name="Picture 9">
            <a:extLst>
              <a:ext uri="{FF2B5EF4-FFF2-40B4-BE49-F238E27FC236}">
                <a16:creationId xmlns:a16="http://schemas.microsoft.com/office/drawing/2014/main" id="{EAFE506A-9F00-4553-9A77-55D05699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2511425"/>
            <a:ext cx="6832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D7379976-5172-4279-A91F-69BDAA9BF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265613"/>
            <a:ext cx="73279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1" name="AutoShape 11">
            <a:extLst>
              <a:ext uri="{FF2B5EF4-FFF2-40B4-BE49-F238E27FC236}">
                <a16:creationId xmlns:a16="http://schemas.microsoft.com/office/drawing/2014/main" id="{46CC56E7-2145-4513-B592-DDE3973ED17F}"/>
              </a:ext>
            </a:extLst>
          </p:cNvPr>
          <p:cNvSpPr>
            <a:spLocks/>
          </p:cNvSpPr>
          <p:nvPr/>
        </p:nvSpPr>
        <p:spPr bwMode="auto">
          <a:xfrm>
            <a:off x="395288" y="2390775"/>
            <a:ext cx="12212637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52" name="AutoShape 12">
            <a:extLst>
              <a:ext uri="{FF2B5EF4-FFF2-40B4-BE49-F238E27FC236}">
                <a16:creationId xmlns:a16="http://schemas.microsoft.com/office/drawing/2014/main" id="{399738B5-5F2B-4718-81BA-6598CD6F735B}"/>
              </a:ext>
            </a:extLst>
          </p:cNvPr>
          <p:cNvSpPr>
            <a:spLocks/>
          </p:cNvSpPr>
          <p:nvPr/>
        </p:nvSpPr>
        <p:spPr bwMode="auto">
          <a:xfrm>
            <a:off x="457200" y="4119563"/>
            <a:ext cx="12212638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53" name="Text Box 13">
            <a:extLst>
              <a:ext uri="{FF2B5EF4-FFF2-40B4-BE49-F238E27FC236}">
                <a16:creationId xmlns:a16="http://schemas.microsoft.com/office/drawing/2014/main" id="{705229E1-C5D0-4584-85B9-77BE8C03E376}"/>
              </a:ext>
            </a:extLst>
          </p:cNvPr>
          <p:cNvSpPr txBox="1">
            <a:spLocks/>
          </p:cNvSpPr>
          <p:nvPr/>
        </p:nvSpPr>
        <p:spPr bwMode="auto">
          <a:xfrm>
            <a:off x="904875" y="6029325"/>
            <a:ext cx="1535113" cy="473075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Goal</a:t>
            </a: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156373E4-1241-4FAC-9CA9-FBA5CF239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5995988"/>
            <a:ext cx="839628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5" name="Text Box 15">
            <a:extLst>
              <a:ext uri="{FF2B5EF4-FFF2-40B4-BE49-F238E27FC236}">
                <a16:creationId xmlns:a16="http://schemas.microsoft.com/office/drawing/2014/main" id="{8C3262B1-1ED7-4ACA-AF0E-06DB5C4527E1}"/>
              </a:ext>
            </a:extLst>
          </p:cNvPr>
          <p:cNvSpPr txBox="1">
            <a:spLocks/>
          </p:cNvSpPr>
          <p:nvPr/>
        </p:nvSpPr>
        <p:spPr bwMode="auto">
          <a:xfrm>
            <a:off x="423863" y="7586663"/>
            <a:ext cx="2155825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Assumption</a:t>
            </a:r>
          </a:p>
        </p:txBody>
      </p:sp>
      <p:pic>
        <p:nvPicPr>
          <p:cNvPr id="10256" name="Picture 16">
            <a:extLst>
              <a:ext uri="{FF2B5EF4-FFF2-40B4-BE49-F238E27FC236}">
                <a16:creationId xmlns:a16="http://schemas.microsoft.com/office/drawing/2014/main" id="{590B7B5F-A526-407E-9F8B-878506C38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7569200"/>
            <a:ext cx="2487613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7" name="Text Box 17">
            <a:extLst>
              <a:ext uri="{FF2B5EF4-FFF2-40B4-BE49-F238E27FC236}">
                <a16:creationId xmlns:a16="http://schemas.microsoft.com/office/drawing/2014/main" id="{255AA300-A9E6-452E-ABD1-D179C8C72A3E}"/>
              </a:ext>
            </a:extLst>
          </p:cNvPr>
          <p:cNvSpPr txBox="1">
            <a:spLocks/>
          </p:cNvSpPr>
          <p:nvPr/>
        </p:nvSpPr>
        <p:spPr bwMode="auto">
          <a:xfrm>
            <a:off x="1084263" y="8148638"/>
            <a:ext cx="114601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500" b="0" i="1"/>
              <a:t>The random error terms are independent and have identical normal distributions.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2C94B-974D-4C62-B064-BB9A4F2FE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>
            <a:extLst>
              <a:ext uri="{FF2B5EF4-FFF2-40B4-BE49-F238E27FC236}">
                <a16:creationId xmlns:a16="http://schemas.microsoft.com/office/drawing/2014/main" id="{13886686-5B50-467C-92C0-0C0F012D2B21}"/>
              </a:ext>
            </a:extLst>
          </p:cNvPr>
          <p:cNvSpPr>
            <a:spLocks/>
          </p:cNvSpPr>
          <p:nvPr/>
        </p:nvSpPr>
        <p:spPr bwMode="auto">
          <a:xfrm>
            <a:off x="141288" y="4386263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FF968D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66" name="AutoShape 2">
            <a:extLst>
              <a:ext uri="{FF2B5EF4-FFF2-40B4-BE49-F238E27FC236}">
                <a16:creationId xmlns:a16="http://schemas.microsoft.com/office/drawing/2014/main" id="{C516D9B3-F3E1-48CB-8360-F6D680A57B32}"/>
              </a:ext>
            </a:extLst>
          </p:cNvPr>
          <p:cNvSpPr>
            <a:spLocks/>
          </p:cNvSpPr>
          <p:nvPr/>
        </p:nvSpPr>
        <p:spPr bwMode="auto">
          <a:xfrm>
            <a:off x="141288" y="5334000"/>
            <a:ext cx="12587287" cy="825500"/>
          </a:xfrm>
          <a:prstGeom prst="roundRect">
            <a:avLst>
              <a:gd name="adj" fmla="val 50000"/>
            </a:avLst>
          </a:prstGeom>
          <a:solidFill>
            <a:srgbClr val="56C1FF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76DC90D5-7833-40DA-AD27-6502F57884E3}"/>
              </a:ext>
            </a:extLst>
          </p:cNvPr>
          <p:cNvSpPr txBox="1">
            <a:spLocks/>
          </p:cNvSpPr>
          <p:nvPr/>
        </p:nvSpPr>
        <p:spPr bwMode="auto">
          <a:xfrm>
            <a:off x="6384925" y="9296400"/>
            <a:ext cx="2270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fld id="{2CB19FBC-69A6-4CE8-892B-33287FAC6D86}" type="slidenum">
              <a:rPr lang="en-US" altLang="en-US" sz="1600" b="0"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rPr>
              <a:pPr/>
              <a:t>9</a:t>
            </a:fld>
            <a:endParaRPr lang="en-US" altLang="en-US" sz="1600" b="0">
              <a:latin typeface="Helvetica Neue Thin" charset="0"/>
              <a:ea typeface="Helvetica Neue Thin" charset="0"/>
              <a:cs typeface="Helvetica Neue Thin" charset="0"/>
              <a:sym typeface="Helvetica Neue Thin" charset="0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C99DF46D-2A5C-413B-98A5-6F807A360C5C}"/>
              </a:ext>
            </a:extLst>
          </p:cNvPr>
          <p:cNvSpPr txBox="1">
            <a:spLocks/>
          </p:cNvSpPr>
          <p:nvPr/>
        </p:nvSpPr>
        <p:spPr bwMode="auto">
          <a:xfrm>
            <a:off x="3552825" y="457200"/>
            <a:ext cx="53895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3000" dirty="0">
                <a:solidFill>
                  <a:srgbClr val="1A2DF5"/>
                </a:solidFill>
              </a:rPr>
              <a:t>3.1 Simple Linear Regression</a:t>
            </a:r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6D517BD4-2B10-4458-9D94-7DDF80C8E67B}"/>
              </a:ext>
            </a:extLst>
          </p:cNvPr>
          <p:cNvSpPr txBox="1">
            <a:spLocks/>
          </p:cNvSpPr>
          <p:nvPr/>
        </p:nvSpPr>
        <p:spPr bwMode="auto">
          <a:xfrm>
            <a:off x="4987925" y="1143000"/>
            <a:ext cx="30273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i="1" dirty="0">
                <a:solidFill>
                  <a:srgbClr val="FF280C"/>
                </a:solidFill>
              </a:rPr>
              <a:t>Statistical Inference</a:t>
            </a: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90643467-205D-4E57-98E2-832130B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043113"/>
            <a:ext cx="5165725" cy="127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5" name="Picture 11">
            <a:extLst>
              <a:ext uri="{FF2B5EF4-FFF2-40B4-BE49-F238E27FC236}">
                <a16:creationId xmlns:a16="http://schemas.microsoft.com/office/drawing/2014/main" id="{48D85389-A542-4F14-B3CC-F77BD3028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992313"/>
            <a:ext cx="66436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6" name="AutoShape 12">
            <a:extLst>
              <a:ext uri="{FF2B5EF4-FFF2-40B4-BE49-F238E27FC236}">
                <a16:creationId xmlns:a16="http://schemas.microsoft.com/office/drawing/2014/main" id="{901679E8-28BA-48DD-82D5-43F2648AC1DB}"/>
              </a:ext>
            </a:extLst>
          </p:cNvPr>
          <p:cNvSpPr>
            <a:spLocks/>
          </p:cNvSpPr>
          <p:nvPr/>
        </p:nvSpPr>
        <p:spPr bwMode="auto">
          <a:xfrm>
            <a:off x="309563" y="1809750"/>
            <a:ext cx="12384087" cy="1738313"/>
          </a:xfrm>
          <a:prstGeom prst="roundRect">
            <a:avLst>
              <a:gd name="adj" fmla="val 18565"/>
            </a:avLst>
          </a:prstGeom>
          <a:noFill/>
          <a:ln w="25400" cap="flat" cmpd="sng">
            <a:solidFill>
              <a:srgbClr val="017100"/>
            </a:solidFill>
            <a:prstDash val="lgDash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017100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77" name="Text Box 13">
            <a:extLst>
              <a:ext uri="{FF2B5EF4-FFF2-40B4-BE49-F238E27FC236}">
                <a16:creationId xmlns:a16="http://schemas.microsoft.com/office/drawing/2014/main" id="{5B1148CB-CB8E-4FE5-A079-16191E9CA53F}"/>
              </a:ext>
            </a:extLst>
          </p:cNvPr>
          <p:cNvSpPr txBox="1">
            <a:spLocks/>
          </p:cNvSpPr>
          <p:nvPr/>
        </p:nvSpPr>
        <p:spPr bwMode="auto">
          <a:xfrm>
            <a:off x="438150" y="1447800"/>
            <a:ext cx="1722438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Theorem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B027E426-C313-48C8-818D-298A12DE0570}"/>
              </a:ext>
            </a:extLst>
          </p:cNvPr>
          <p:cNvSpPr txBox="1">
            <a:spLocks/>
          </p:cNvSpPr>
          <p:nvPr/>
        </p:nvSpPr>
        <p:spPr bwMode="auto">
          <a:xfrm>
            <a:off x="457200" y="4562475"/>
            <a:ext cx="3625850" cy="473075"/>
          </a:xfrm>
          <a:prstGeom prst="rect">
            <a:avLst/>
          </a:prstGeom>
          <a:solidFill>
            <a:srgbClr val="FF968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Student t distribution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81DCA814-BBE2-402A-AEF4-2A02101C99C5}"/>
              </a:ext>
            </a:extLst>
          </p:cNvPr>
          <p:cNvSpPr txBox="1">
            <a:spLocks/>
          </p:cNvSpPr>
          <p:nvPr/>
        </p:nvSpPr>
        <p:spPr bwMode="auto">
          <a:xfrm>
            <a:off x="5511800" y="4598988"/>
            <a:ext cx="64722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en-US" sz="2000" b="0" i="1"/>
              <a:t>https://en.wikipedia.org/wiki/Student%27s_t-distribution</a:t>
            </a:r>
          </a:p>
        </p:txBody>
      </p:sp>
      <p:pic>
        <p:nvPicPr>
          <p:cNvPr id="11280" name="Picture 16">
            <a:extLst>
              <a:ext uri="{FF2B5EF4-FFF2-40B4-BE49-F238E27FC236}">
                <a16:creationId xmlns:a16="http://schemas.microsoft.com/office/drawing/2014/main" id="{8A1FB418-64B1-4017-B9A9-D38711B1D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4638675"/>
            <a:ext cx="7286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1" name="Text Box 17">
            <a:extLst>
              <a:ext uri="{FF2B5EF4-FFF2-40B4-BE49-F238E27FC236}">
                <a16:creationId xmlns:a16="http://schemas.microsoft.com/office/drawing/2014/main" id="{2AA233C9-4AE9-4087-B68E-5AF2B7E9D2B1}"/>
              </a:ext>
            </a:extLst>
          </p:cNvPr>
          <p:cNvSpPr txBox="1">
            <a:spLocks/>
          </p:cNvSpPr>
          <p:nvPr/>
        </p:nvSpPr>
        <p:spPr bwMode="auto">
          <a:xfrm>
            <a:off x="417513" y="5532437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Fitted value</a:t>
            </a:r>
          </a:p>
        </p:txBody>
      </p:sp>
      <p:pic>
        <p:nvPicPr>
          <p:cNvPr id="11282" name="Picture 18">
            <a:extLst>
              <a:ext uri="{FF2B5EF4-FFF2-40B4-BE49-F238E27FC236}">
                <a16:creationId xmlns:a16="http://schemas.microsoft.com/office/drawing/2014/main" id="{C746F9A8-CC93-4CE3-B942-BD0489945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5532437"/>
            <a:ext cx="22844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3" name="Text Box 19">
            <a:extLst>
              <a:ext uri="{FF2B5EF4-FFF2-40B4-BE49-F238E27FC236}">
                <a16:creationId xmlns:a16="http://schemas.microsoft.com/office/drawing/2014/main" id="{069BB5B4-3F58-4BEF-8690-70E257121A79}"/>
              </a:ext>
            </a:extLst>
          </p:cNvPr>
          <p:cNvSpPr txBox="1">
            <a:spLocks/>
          </p:cNvSpPr>
          <p:nvPr/>
        </p:nvSpPr>
        <p:spPr bwMode="auto">
          <a:xfrm>
            <a:off x="6635750" y="5532437"/>
            <a:ext cx="2108200" cy="473075"/>
          </a:xfrm>
          <a:prstGeom prst="rect">
            <a:avLst/>
          </a:prstGeom>
          <a:solidFill>
            <a:srgbClr val="56C1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/>
              <a:t>Residual</a:t>
            </a:r>
          </a:p>
        </p:txBody>
      </p:sp>
      <p:pic>
        <p:nvPicPr>
          <p:cNvPr id="11284" name="Picture 20">
            <a:extLst>
              <a:ext uri="{FF2B5EF4-FFF2-40B4-BE49-F238E27FC236}">
                <a16:creationId xmlns:a16="http://schemas.microsoft.com/office/drawing/2014/main" id="{54724AB1-B326-40B4-9735-4C4E09AC6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8" y="5575300"/>
            <a:ext cx="1824037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5" name="Picture 21">
            <a:extLst>
              <a:ext uri="{FF2B5EF4-FFF2-40B4-BE49-F238E27FC236}">
                <a16:creationId xmlns:a16="http://schemas.microsoft.com/office/drawing/2014/main" id="{06ACA093-2AD9-4052-99E1-0900B0798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7143750"/>
            <a:ext cx="31416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86" name="Picture 22">
            <a:extLst>
              <a:ext uri="{FF2B5EF4-FFF2-40B4-BE49-F238E27FC236}">
                <a16:creationId xmlns:a16="http://schemas.microsoft.com/office/drawing/2014/main" id="{A530EDA0-7AA3-4A61-AA3A-F2C1F7E88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6900863"/>
            <a:ext cx="32607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87" name="AutoShape 23">
            <a:extLst>
              <a:ext uri="{FF2B5EF4-FFF2-40B4-BE49-F238E27FC236}">
                <a16:creationId xmlns:a16="http://schemas.microsoft.com/office/drawing/2014/main" id="{8747CFE1-6818-4E37-BBF1-A68187761288}"/>
              </a:ext>
            </a:extLst>
          </p:cNvPr>
          <p:cNvSpPr>
            <a:spLocks/>
          </p:cNvSpPr>
          <p:nvPr/>
        </p:nvSpPr>
        <p:spPr bwMode="auto">
          <a:xfrm>
            <a:off x="207963" y="6858000"/>
            <a:ext cx="12587287" cy="2524562"/>
          </a:xfrm>
          <a:prstGeom prst="roundRect">
            <a:avLst>
              <a:gd name="adj" fmla="val 50000"/>
            </a:avLst>
          </a:prstGeom>
          <a:solidFill>
            <a:srgbClr val="88FA4E">
              <a:alpha val="1202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altLang="en-US" sz="22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63293ED2-D402-45E6-91E9-EE25116CC72F}"/>
              </a:ext>
            </a:extLst>
          </p:cNvPr>
          <p:cNvSpPr txBox="1">
            <a:spLocks/>
          </p:cNvSpPr>
          <p:nvPr/>
        </p:nvSpPr>
        <p:spPr bwMode="auto">
          <a:xfrm>
            <a:off x="3989387" y="6553200"/>
            <a:ext cx="4113213" cy="473075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Residual sum of squares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47B2D-9202-4AC8-A51F-972485381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0939F-4DB9-4050-8232-6C9C23209C89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1116-2B08-4C13-BE97-DA15589E075F}"/>
              </a:ext>
            </a:extLst>
          </p:cNvPr>
          <p:cNvSpPr txBox="1"/>
          <p:nvPr/>
        </p:nvSpPr>
        <p:spPr>
          <a:xfrm>
            <a:off x="417513" y="3733800"/>
            <a:ext cx="1216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This theorem is a special case of the Theorem of LSE in Section 3.4.</a:t>
            </a:r>
          </a:p>
        </p:txBody>
      </p:sp>
      <p:sp>
        <p:nvSpPr>
          <p:cNvPr id="2" name="Text Box 24">
            <a:extLst>
              <a:ext uri="{FF2B5EF4-FFF2-40B4-BE49-F238E27FC236}">
                <a16:creationId xmlns:a16="http://schemas.microsoft.com/office/drawing/2014/main" id="{5F0ADEF4-37C2-D375-0710-D57EA6AD6320}"/>
              </a:ext>
            </a:extLst>
          </p:cNvPr>
          <p:cNvSpPr txBox="1">
            <a:spLocks/>
          </p:cNvSpPr>
          <p:nvPr/>
        </p:nvSpPr>
        <p:spPr bwMode="auto">
          <a:xfrm>
            <a:off x="3987800" y="7701781"/>
            <a:ext cx="4113213" cy="487313"/>
          </a:xfrm>
          <a:prstGeom prst="rect">
            <a:avLst/>
          </a:prstGeom>
          <a:solidFill>
            <a:srgbClr val="88FA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altLang="en-US" sz="2500" i="1" dirty="0"/>
              <a:t>Residual 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C39F4-C33B-DF61-0036-F713E0F75E49}"/>
                  </a:ext>
                </a:extLst>
              </p:cNvPr>
              <p:cNvSpPr txBox="1"/>
              <p:nvPr/>
            </p:nvSpPr>
            <p:spPr>
              <a:xfrm>
                <a:off x="5122863" y="8199033"/>
                <a:ext cx="2128044" cy="118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RSS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C39F4-C33B-DF61-0036-F713E0F75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863" y="8199033"/>
                <a:ext cx="2128044" cy="11835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7338</TotalTime>
  <Words>2475</Words>
  <Application>Microsoft Office PowerPoint</Application>
  <PresentationFormat>Custom</PresentationFormat>
  <Paragraphs>416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Helvetica Neue</vt:lpstr>
      <vt:lpstr>Helvetica Neue Bold Condensed</vt:lpstr>
      <vt:lpstr>Helvetica Neue Light</vt:lpstr>
      <vt:lpstr>Helvetica Neue Medium</vt:lpstr>
      <vt:lpstr>Helvetica Neue Thin</vt:lpstr>
      <vt:lpstr>Superclarendon Regular</vt:lpstr>
      <vt:lpstr>Arial</vt:lpstr>
      <vt:lpstr>Calibri</vt:lpstr>
      <vt:lpstr>Cambria Math</vt:lpstr>
      <vt:lpstr>Wingdings</vt:lpstr>
      <vt:lpstr>White</vt:lpstr>
      <vt:lpstr>MSDM 5003 Lecture 13 30 November 2023 Linear Regression</vt:lpstr>
      <vt:lpstr>PowerPoint Presentation</vt:lpstr>
      <vt:lpstr>PowerPoint Presentation</vt:lpstr>
      <vt:lpstr>PowerPoint Presentation</vt:lpstr>
      <vt:lpstr>PowerPoint Presentation</vt:lpstr>
      <vt:lpstr>Derivation of β ̂_1 and β ̂_0</vt:lpstr>
      <vt:lpstr>PowerPoint Presentation</vt:lpstr>
      <vt:lpstr>PowerPoint Presentation</vt:lpstr>
      <vt:lpstr>PowerPoint Presentation</vt:lpstr>
      <vt:lpstr>Student’s t-Distribution</vt:lpstr>
      <vt:lpstr>Hypothesis Tests</vt:lpstr>
      <vt:lpstr>Confidence Intervals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Derivation of β ̂</vt:lpstr>
      <vt:lpstr>PowerPoint Presentation</vt:lpstr>
      <vt:lpstr>PowerPoint Presentation</vt:lpstr>
      <vt:lpstr>PowerPoint Presentation</vt:lpstr>
      <vt:lpstr>PowerPoint Presentation</vt:lpstr>
      <vt:lpstr>Derivation of y ̂^T (y-y ̂ )=0</vt:lpstr>
      <vt:lpstr>PowerPoint Presentation</vt:lpstr>
      <vt:lpstr>PowerPoint Presentation</vt:lpstr>
      <vt:lpstr>Theorem of LSE for p=1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R^2 Statistic</vt:lpstr>
      <vt:lpstr>R^2 Statistic for single linear regression</vt:lpstr>
      <vt:lpstr>PowerPoint Presentation</vt:lpstr>
      <vt:lpstr>Hypothesis Testing in ANOVA</vt:lpstr>
      <vt:lpstr>PowerPoint Presentation</vt:lpstr>
      <vt:lpstr>PowerPoint Presentation</vt:lpstr>
      <vt:lpstr>ANOVA in Python</vt:lpstr>
      <vt:lpstr>Assumption Check for ANOVA</vt:lpstr>
      <vt:lpstr>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Kwok Yee Michael</cp:lastModifiedBy>
  <cp:revision>35</cp:revision>
  <dcterms:modified xsi:type="dcterms:W3CDTF">2023-11-28T08:09:15Z</dcterms:modified>
</cp:coreProperties>
</file>